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88" r:id="rId2"/>
    <p:sldId id="355" r:id="rId3"/>
    <p:sldId id="356" r:id="rId4"/>
    <p:sldId id="357" r:id="rId5"/>
    <p:sldId id="384" r:id="rId6"/>
    <p:sldId id="363" r:id="rId7"/>
    <p:sldId id="364" r:id="rId8"/>
    <p:sldId id="365" r:id="rId9"/>
    <p:sldId id="366" r:id="rId10"/>
    <p:sldId id="371" r:id="rId11"/>
    <p:sldId id="372" r:id="rId12"/>
    <p:sldId id="350" r:id="rId13"/>
    <p:sldId id="351" r:id="rId14"/>
    <p:sldId id="385" r:id="rId15"/>
    <p:sldId id="386" r:id="rId16"/>
    <p:sldId id="387" r:id="rId17"/>
    <p:sldId id="352" r:id="rId18"/>
    <p:sldId id="353" r:id="rId19"/>
    <p:sldId id="347" r:id="rId20"/>
    <p:sldId id="348" r:id="rId21"/>
    <p:sldId id="349" r:id="rId22"/>
    <p:sldId id="256" r:id="rId23"/>
    <p:sldId id="326" r:id="rId24"/>
    <p:sldId id="330" r:id="rId25"/>
    <p:sldId id="331" r:id="rId26"/>
    <p:sldId id="332" r:id="rId27"/>
    <p:sldId id="333" r:id="rId28"/>
    <p:sldId id="340" r:id="rId29"/>
    <p:sldId id="334" r:id="rId30"/>
    <p:sldId id="341" r:id="rId31"/>
    <p:sldId id="338" r:id="rId32"/>
    <p:sldId id="339" r:id="rId33"/>
    <p:sldId id="325" r:id="rId34"/>
    <p:sldId id="320" r:id="rId35"/>
    <p:sldId id="319" r:id="rId36"/>
    <p:sldId id="342" r:id="rId37"/>
    <p:sldId id="343" r:id="rId38"/>
    <p:sldId id="344" r:id="rId39"/>
    <p:sldId id="345" r:id="rId40"/>
    <p:sldId id="354" r:id="rId41"/>
    <p:sldId id="389" r:id="rId4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7" autoAdjust="0"/>
    <p:restoredTop sz="94660"/>
  </p:normalViewPr>
  <p:slideViewPr>
    <p:cSldViewPr>
      <p:cViewPr varScale="1">
        <p:scale>
          <a:sx n="62" d="100"/>
          <a:sy n="62" d="100"/>
        </p:scale>
        <p:origin x="1322" y="4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0A721A-3396-4DF7-932C-AF06637B7714}" type="datetimeFigureOut">
              <a:rPr lang="pt-BR" smtClean="0"/>
              <a:t>06/05/2021</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DD5147-9039-413A-9BD3-0A4174E6D4C3}" type="slidenum">
              <a:rPr lang="pt-BR" smtClean="0"/>
              <a:t>‹nº›</a:t>
            </a:fld>
            <a:endParaRPr lang="pt-BR"/>
          </a:p>
        </p:txBody>
      </p:sp>
    </p:spTree>
    <p:extLst>
      <p:ext uri="{BB962C8B-B14F-4D97-AF65-F5344CB8AC3E}">
        <p14:creationId xmlns:p14="http://schemas.microsoft.com/office/powerpoint/2010/main" val="26797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Aluno</a:t>
            </a:r>
            <a:r>
              <a:rPr lang="pt-BR" baseline="0" dirty="0"/>
              <a:t> de minicurso que trabalha com oceanografia e mexe com software para surfistas. Cícero Moraes: Reconstituição forense digital, Santo Antônio e Maria Madalena. Python e Religião. Vou dar um curso em julho para jornalistas. Diversidade é importante para gerar novos negócios. E também para nos enriquecermos como pessoas. O simples fato de escutar pessoas que são diferentes nos enriquece como pessoas, aumenta nossa capacidade de empatia. </a:t>
            </a:r>
            <a:endParaRPr lang="pt-BR" dirty="0"/>
          </a:p>
        </p:txBody>
      </p:sp>
      <p:sp>
        <p:nvSpPr>
          <p:cNvPr id="4" name="Espaço Reservado para Número de Slide 3"/>
          <p:cNvSpPr>
            <a:spLocks noGrp="1"/>
          </p:cNvSpPr>
          <p:nvPr>
            <p:ph type="sldNum" sz="quarter" idx="10"/>
          </p:nvPr>
        </p:nvSpPr>
        <p:spPr/>
        <p:txBody>
          <a:bodyPr/>
          <a:lstStyle/>
          <a:p>
            <a:fld id="{C9DD5147-9039-413A-9BD3-0A4174E6D4C3}" type="slidenum">
              <a:rPr lang="pt-BR" smtClean="0"/>
              <a:t>9</a:t>
            </a:fld>
            <a:endParaRPr lang="pt-BR"/>
          </a:p>
        </p:txBody>
      </p:sp>
    </p:spTree>
    <p:extLst>
      <p:ext uri="{BB962C8B-B14F-4D97-AF65-F5344CB8AC3E}">
        <p14:creationId xmlns:p14="http://schemas.microsoft.com/office/powerpoint/2010/main" val="4252843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39</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416806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40</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677627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Tarcísio</a:t>
            </a:r>
            <a:r>
              <a:rPr lang="pt-BR" baseline="0" dirty="0"/>
              <a:t> Tanaka, </a:t>
            </a:r>
            <a:r>
              <a:rPr lang="pt-BR" baseline="0" dirty="0" err="1"/>
              <a:t>arito</a:t>
            </a:r>
            <a:r>
              <a:rPr lang="pt-BR" baseline="0" dirty="0"/>
              <a:t>, </a:t>
            </a:r>
            <a:r>
              <a:rPr lang="pt-BR" baseline="0" dirty="0" err="1"/>
              <a:t>python</a:t>
            </a:r>
            <a:r>
              <a:rPr lang="pt-BR" baseline="0" dirty="0"/>
              <a:t> == </a:t>
            </a:r>
            <a:r>
              <a:rPr lang="pt-BR" baseline="0" dirty="0" err="1"/>
              <a:t>clear</a:t>
            </a:r>
            <a:endParaRPr lang="pt-BR" dirty="0"/>
          </a:p>
        </p:txBody>
      </p:sp>
      <p:sp>
        <p:nvSpPr>
          <p:cNvPr id="4" name="Espaço Reservado para Número de Slide 3"/>
          <p:cNvSpPr>
            <a:spLocks noGrp="1"/>
          </p:cNvSpPr>
          <p:nvPr>
            <p:ph type="sldNum" sz="quarter" idx="10"/>
          </p:nvPr>
        </p:nvSpPr>
        <p:spPr/>
        <p:txBody>
          <a:bodyPr/>
          <a:lstStyle/>
          <a:p>
            <a:fld id="{C9DD5147-9039-413A-9BD3-0A4174E6D4C3}" type="slidenum">
              <a:rPr lang="pt-BR" smtClean="0"/>
              <a:t>10</a:t>
            </a:fld>
            <a:endParaRPr lang="pt-BR"/>
          </a:p>
        </p:txBody>
      </p:sp>
    </p:spTree>
    <p:extLst>
      <p:ext uri="{BB962C8B-B14F-4D97-AF65-F5344CB8AC3E}">
        <p14:creationId xmlns:p14="http://schemas.microsoft.com/office/powerpoint/2010/main" val="2035288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Zen</a:t>
            </a:r>
            <a:r>
              <a:rPr lang="pt-BR" baseline="0" dirty="0"/>
              <a:t> do Python dá um jeito de pensar comum. Além disso temos o Guido que é o Ditador Benevolente. Temos uma direção, podemos gostar ou não, mas temos uma direção que dá uma unidade nos esforços da comunidade.</a:t>
            </a:r>
            <a:endParaRPr lang="pt-BR" dirty="0"/>
          </a:p>
        </p:txBody>
      </p:sp>
      <p:sp>
        <p:nvSpPr>
          <p:cNvPr id="4" name="Espaço Reservado para Número de Slide 3"/>
          <p:cNvSpPr>
            <a:spLocks noGrp="1"/>
          </p:cNvSpPr>
          <p:nvPr>
            <p:ph type="sldNum" sz="quarter" idx="10"/>
          </p:nvPr>
        </p:nvSpPr>
        <p:spPr/>
        <p:txBody>
          <a:bodyPr/>
          <a:lstStyle/>
          <a:p>
            <a:fld id="{C9DD5147-9039-413A-9BD3-0A4174E6D4C3}" type="slidenum">
              <a:rPr lang="pt-BR" smtClean="0"/>
              <a:t>11</a:t>
            </a:fld>
            <a:endParaRPr lang="pt-BR"/>
          </a:p>
        </p:txBody>
      </p:sp>
    </p:spTree>
    <p:extLst>
      <p:ext uri="{BB962C8B-B14F-4D97-AF65-F5344CB8AC3E}">
        <p14:creationId xmlns:p14="http://schemas.microsoft.com/office/powerpoint/2010/main" val="56929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33</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48226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34</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15392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35</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91583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36</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2682594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37</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59567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27656-0DC7-40CD-84CB-9EFA2174C834}" type="slidenum">
              <a:rPr lang="pt-BR"/>
              <a:pPr/>
              <a:t>38</a:t>
            </a:fld>
            <a:endParaRPr lang="pt-B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pt-BR" dirty="0"/>
          </a:p>
        </p:txBody>
      </p:sp>
    </p:spTree>
    <p:extLst>
      <p:ext uri="{BB962C8B-B14F-4D97-AF65-F5344CB8AC3E}">
        <p14:creationId xmlns:p14="http://schemas.microsoft.com/office/powerpoint/2010/main" val="378732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532660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72433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757169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189465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300193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0194EFAC-F34E-47C1-A7DE-CA96E064277D}" type="datetimeFigureOut">
              <a:rPr lang="pt-BR" smtClean="0"/>
              <a:t>06/05/2021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419238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0194EFAC-F34E-47C1-A7DE-CA96E064277D}" type="datetimeFigureOut">
              <a:rPr lang="pt-BR" smtClean="0"/>
              <a:t>06/05/2021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36770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0194EFAC-F34E-47C1-A7DE-CA96E064277D}" type="datetimeFigureOut">
              <a:rPr lang="pt-BR" smtClean="0"/>
              <a:t>06/05/2021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1275143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194EFAC-F34E-47C1-A7DE-CA96E064277D}" type="datetimeFigureOut">
              <a:rPr lang="pt-BR" smtClean="0"/>
              <a:t>06/05/2021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101810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0194EFAC-F34E-47C1-A7DE-CA96E064277D}" type="datetimeFigureOut">
              <a:rPr lang="pt-BR" smtClean="0"/>
              <a:t>06/05/2021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399982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0194EFAC-F34E-47C1-A7DE-CA96E064277D}" type="datetimeFigureOut">
              <a:rPr lang="pt-BR" smtClean="0"/>
              <a:t>06/05/2021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E8D4D9B-AF17-4B59-9A13-500BC5632A84}" type="slidenum">
              <a:rPr lang="pt-BR" smtClean="0"/>
              <a:t>‹nº›</a:t>
            </a:fld>
            <a:endParaRPr lang="pt-BR"/>
          </a:p>
        </p:txBody>
      </p:sp>
    </p:spTree>
    <p:extLst>
      <p:ext uri="{BB962C8B-B14F-4D97-AF65-F5344CB8AC3E}">
        <p14:creationId xmlns:p14="http://schemas.microsoft.com/office/powerpoint/2010/main" val="1120158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4EFAC-F34E-47C1-A7DE-CA96E064277D}" type="datetimeFigureOut">
              <a:rPr lang="pt-BR" smtClean="0"/>
              <a:t>06/05/2021</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D4D9B-AF17-4B59-9A13-500BC5632A84}" type="slidenum">
              <a:rPr lang="pt-BR" smtClean="0"/>
              <a:t>‹nº›</a:t>
            </a:fld>
            <a:endParaRPr lang="pt-BR"/>
          </a:p>
        </p:txBody>
      </p:sp>
    </p:spTree>
    <p:extLst>
      <p:ext uri="{BB962C8B-B14F-4D97-AF65-F5344CB8AC3E}">
        <p14:creationId xmlns:p14="http://schemas.microsoft.com/office/powerpoint/2010/main" val="415792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codeskulptor.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bit.ly/1g6Y291" TargetMode="External"/><Relationship Id="rId3" Type="http://schemas.openxmlformats.org/officeDocument/2006/relationships/hyperlink" Target="http://bit.ly/1aObI4N" TargetMode="External"/><Relationship Id="rId7" Type="http://schemas.openxmlformats.org/officeDocument/2006/relationships/hyperlink" Target="http://bit.ly/16kk5W2" TargetMode="External"/><Relationship Id="rId2" Type="http://schemas.openxmlformats.org/officeDocument/2006/relationships/hyperlink" Target="http://coursetalk.org/" TargetMode="External"/><Relationship Id="rId1" Type="http://schemas.openxmlformats.org/officeDocument/2006/relationships/slideLayout" Target="../slideLayouts/slideLayout2.xml"/><Relationship Id="rId6" Type="http://schemas.openxmlformats.org/officeDocument/2006/relationships/hyperlink" Target="http://bit.ly/15KzNLX" TargetMode="External"/><Relationship Id="rId5" Type="http://schemas.openxmlformats.org/officeDocument/2006/relationships/hyperlink" Target="http://bit.ly/1f2nH3T" TargetMode="External"/><Relationship Id="rId4" Type="http://schemas.openxmlformats.org/officeDocument/2006/relationships/hyperlink" Target="http://bit.ly/1bzsLso" TargetMode="External"/><Relationship Id="rId9" Type="http://schemas.openxmlformats.org/officeDocument/2006/relationships/hyperlink" Target="https://py2.codeskulptor.org/#user38_lSPKaPgm4yCEH4L.p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bit.ly/16kk5W2"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bit.ly/1g6Y29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17wr0eU" TargetMode="External"/><Relationship Id="rId2" Type="http://schemas.openxmlformats.org/officeDocument/2006/relationships/hyperlink" Target="https://py2.codeskulptor.org/#user38_lSPKaPgm4yCEH4L.py"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it.ly/128r0g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bit.ly/1f2od1D"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GAR1A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hyperlink" Target="http://bit.ly/19WYK2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hyperlink" Target="http://bit.ly/1hnjB2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coursera.org/course/interactivepyth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acm.acm.org/blogs/blog-cacm/176450-python-is-now-the-most-popular-introductory-teaching-language-at-top-us-universities/fulltex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bit.ly/VYrad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ython.org/psf/diversit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28724-C8A0-464C-BD01-CEC674C1BA95}"/>
              </a:ext>
            </a:extLst>
          </p:cNvPr>
          <p:cNvSpPr>
            <a:spLocks noGrp="1"/>
          </p:cNvSpPr>
          <p:nvPr>
            <p:ph type="ctrTitle"/>
          </p:nvPr>
        </p:nvSpPr>
        <p:spPr>
          <a:xfrm>
            <a:off x="685800" y="908720"/>
            <a:ext cx="7772400" cy="1470025"/>
          </a:xfrm>
        </p:spPr>
        <p:txBody>
          <a:bodyPr>
            <a:normAutofit/>
          </a:bodyPr>
          <a:lstStyle/>
          <a:p>
            <a:r>
              <a:rPr lang="pt-BR" sz="5400" dirty="0"/>
              <a:t>Fernando Masanori</a:t>
            </a:r>
          </a:p>
        </p:txBody>
      </p:sp>
      <p:sp>
        <p:nvSpPr>
          <p:cNvPr id="4" name="Espaço Reservado para Conteúdo 2">
            <a:extLst>
              <a:ext uri="{FF2B5EF4-FFF2-40B4-BE49-F238E27FC236}">
                <a16:creationId xmlns:a16="http://schemas.microsoft.com/office/drawing/2014/main" id="{53D031A5-8FD8-490B-BB34-47612217F313}"/>
              </a:ext>
            </a:extLst>
          </p:cNvPr>
          <p:cNvSpPr txBox="1">
            <a:spLocks noGrp="1"/>
          </p:cNvSpPr>
          <p:nvPr>
            <p:ph type="subTitle" idx="1"/>
          </p:nvPr>
        </p:nvSpPr>
        <p:spPr>
          <a:xfrm>
            <a:off x="575556" y="2636912"/>
            <a:ext cx="7992888" cy="1752600"/>
          </a:xfrm>
          <a:prstGeom prst="rect">
            <a:avLst/>
          </a:prstGeom>
        </p:spPr>
        <p:txBody>
          <a:bodyPr vert="horz" lIns="91440" tIns="45720" rIns="91440" bIns="45720" rtlCol="0">
            <a:normAutofit fontScale="92500" lnSpcReduction="10000"/>
          </a:bodyPr>
          <a:lstStyle/>
          <a:p>
            <a:pPr marL="342900" lvl="0" indent="-342900" algn="ctr">
              <a:spcBef>
                <a:spcPct val="20000"/>
              </a:spcBef>
            </a:pPr>
            <a:r>
              <a:rPr lang="pt-BR" sz="5400" dirty="0">
                <a:solidFill>
                  <a:schemeClr val="tx2">
                    <a:lumMod val="75000"/>
                  </a:schemeClr>
                </a:solidFill>
                <a:latin typeface="Sketch Rockwell" pitchFamily="2" charset="0"/>
              </a:rPr>
              <a:t>linktr.ee/</a:t>
            </a:r>
            <a:r>
              <a:rPr lang="pt-BR" sz="5400" dirty="0" err="1">
                <a:solidFill>
                  <a:schemeClr val="tx2">
                    <a:lumMod val="75000"/>
                  </a:schemeClr>
                </a:solidFill>
                <a:latin typeface="Sketch Rockwell" pitchFamily="2" charset="0"/>
              </a:rPr>
              <a:t>fmasanori</a:t>
            </a:r>
            <a:endParaRPr lang="pt-BR" sz="5400" dirty="0">
              <a:solidFill>
                <a:schemeClr val="tx2">
                  <a:lumMod val="75000"/>
                </a:schemeClr>
              </a:solidFill>
              <a:latin typeface="Sketch Rockwell" pitchFamily="2" charset="0"/>
            </a:endParaRPr>
          </a:p>
          <a:p>
            <a:pPr marL="342900" lvl="0" indent="-342900" algn="ctr">
              <a:spcBef>
                <a:spcPct val="20000"/>
              </a:spcBef>
            </a:pPr>
            <a:r>
              <a:rPr lang="pt-BR" sz="5400" dirty="0">
                <a:solidFill>
                  <a:schemeClr val="tx2">
                    <a:lumMod val="75000"/>
                  </a:schemeClr>
                </a:solidFill>
                <a:latin typeface="Sketch Rockwell" pitchFamily="2" charset="0"/>
              </a:rPr>
              <a:t>bit.ly/PPZPythonExercicios</a:t>
            </a:r>
          </a:p>
        </p:txBody>
      </p:sp>
    </p:spTree>
    <p:extLst>
      <p:ext uri="{BB962C8B-B14F-4D97-AF65-F5344CB8AC3E}">
        <p14:creationId xmlns:p14="http://schemas.microsoft.com/office/powerpoint/2010/main" val="77636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p:cNvSpPr txBox="1">
            <a:spLocks/>
          </p:cNvSpPr>
          <p:nvPr/>
        </p:nvSpPr>
        <p:spPr>
          <a:xfrm>
            <a:off x="-23387" y="0"/>
            <a:ext cx="9167387" cy="1143000"/>
          </a:xfrm>
          <a:prstGeom prst="rect">
            <a:avLst/>
          </a:prstGeom>
          <a:solidFill>
            <a:srgbClr val="00206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Build a </a:t>
            </a:r>
            <a:r>
              <a:rPr lang="pt-BR" dirty="0" err="1">
                <a:solidFill>
                  <a:schemeClr val="bg1"/>
                </a:solidFill>
              </a:rPr>
              <a:t>community</a:t>
            </a:r>
            <a:r>
              <a:rPr lang="pt-BR" dirty="0">
                <a:solidFill>
                  <a:schemeClr val="bg1"/>
                </a:solidFill>
              </a:rPr>
              <a:t> == </a:t>
            </a:r>
            <a:r>
              <a:rPr lang="pt-BR" dirty="0" err="1">
                <a:solidFill>
                  <a:schemeClr val="bg1"/>
                </a:solidFill>
              </a:rPr>
              <a:t>Unity</a:t>
            </a:r>
            <a:r>
              <a:rPr lang="pt-BR" dirty="0">
                <a:solidFill>
                  <a:schemeClr val="bg1"/>
                </a:solidFill>
              </a:rPr>
              <a:t> in </a:t>
            </a:r>
            <a:r>
              <a:rPr lang="pt-BR" dirty="0" err="1">
                <a:solidFill>
                  <a:schemeClr val="bg1"/>
                </a:solidFill>
              </a:rPr>
              <a:t>diversity</a:t>
            </a:r>
            <a:endParaRPr lang="pt-BR" dirty="0">
              <a:solidFill>
                <a:schemeClr val="bg1"/>
              </a:solidFill>
            </a:endParaRPr>
          </a:p>
        </p:txBody>
      </p:sp>
      <p:pic>
        <p:nvPicPr>
          <p:cNvPr id="5" name="Imagem 4"/>
          <p:cNvPicPr>
            <a:picLocks noChangeAspect="1"/>
          </p:cNvPicPr>
          <p:nvPr/>
        </p:nvPicPr>
        <p:blipFill>
          <a:blip r:embed="rId3"/>
          <a:stretch>
            <a:fillRect/>
          </a:stretch>
        </p:blipFill>
        <p:spPr>
          <a:xfrm>
            <a:off x="303226" y="1484784"/>
            <a:ext cx="8514160" cy="4680520"/>
          </a:xfrm>
          <a:prstGeom prst="rect">
            <a:avLst/>
          </a:prstGeom>
        </p:spPr>
      </p:pic>
    </p:spTree>
    <p:extLst>
      <p:ext uri="{BB962C8B-B14F-4D97-AF65-F5344CB8AC3E}">
        <p14:creationId xmlns:p14="http://schemas.microsoft.com/office/powerpoint/2010/main" val="419553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52736"/>
            <a:ext cx="9144000" cy="6096000"/>
          </a:xfrm>
          <a:prstGeom prst="rect">
            <a:avLst/>
          </a:prstGeom>
        </p:spPr>
      </p:pic>
      <p:sp>
        <p:nvSpPr>
          <p:cNvPr id="4" name="Título 2"/>
          <p:cNvSpPr txBox="1">
            <a:spLocks/>
          </p:cNvSpPr>
          <p:nvPr/>
        </p:nvSpPr>
        <p:spPr>
          <a:xfrm>
            <a:off x="0" y="0"/>
            <a:ext cx="9167387" cy="1143000"/>
          </a:xfrm>
          <a:prstGeom prst="rect">
            <a:avLst/>
          </a:prstGeom>
          <a:solidFill>
            <a:srgbClr val="00206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err="1">
                <a:solidFill>
                  <a:schemeClr val="bg1"/>
                </a:solidFill>
              </a:rPr>
              <a:t>Unity</a:t>
            </a:r>
            <a:r>
              <a:rPr lang="pt-BR" dirty="0">
                <a:solidFill>
                  <a:schemeClr val="bg1"/>
                </a:solidFill>
              </a:rPr>
              <a:t> + </a:t>
            </a:r>
            <a:r>
              <a:rPr lang="pt-BR" dirty="0" err="1">
                <a:solidFill>
                  <a:schemeClr val="bg1"/>
                </a:solidFill>
              </a:rPr>
              <a:t>Diversity</a:t>
            </a:r>
            <a:r>
              <a:rPr lang="pt-BR" dirty="0">
                <a:solidFill>
                  <a:schemeClr val="bg1"/>
                </a:solidFill>
              </a:rPr>
              <a:t> </a:t>
            </a:r>
            <a:r>
              <a:rPr lang="pt-BR">
                <a:solidFill>
                  <a:schemeClr val="bg1"/>
                </a:solidFill>
              </a:rPr>
              <a:t>= community</a:t>
            </a:r>
            <a:endParaRPr lang="pt-BR" dirty="0">
              <a:solidFill>
                <a:schemeClr val="bg1"/>
              </a:solidFill>
            </a:endParaRPr>
          </a:p>
        </p:txBody>
      </p:sp>
    </p:spTree>
    <p:extLst>
      <p:ext uri="{BB962C8B-B14F-4D97-AF65-F5344CB8AC3E}">
        <p14:creationId xmlns:p14="http://schemas.microsoft.com/office/powerpoint/2010/main" val="428618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592" y="3038"/>
            <a:ext cx="10626395" cy="6877927"/>
          </a:xfrm>
          <a:prstGeom prst="rect">
            <a:avLst/>
          </a:prstGeom>
        </p:spPr>
      </p:pic>
    </p:spTree>
    <p:extLst>
      <p:ext uri="{BB962C8B-B14F-4D97-AF65-F5344CB8AC3E}">
        <p14:creationId xmlns:p14="http://schemas.microsoft.com/office/powerpoint/2010/main" val="131450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688" y="0"/>
            <a:ext cx="12313368" cy="6940262"/>
          </a:xfrm>
          <a:prstGeom prst="rect">
            <a:avLst/>
          </a:prstGeom>
        </p:spPr>
      </p:pic>
    </p:spTree>
    <p:extLst>
      <p:ext uri="{BB962C8B-B14F-4D97-AF65-F5344CB8AC3E}">
        <p14:creationId xmlns:p14="http://schemas.microsoft.com/office/powerpoint/2010/main" val="4248429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he Foundry.jpg"/>
          <p:cNvPicPr>
            <a:picLocks noChangeAspect="1"/>
          </p:cNvPicPr>
          <p:nvPr/>
        </p:nvPicPr>
        <p:blipFill>
          <a:blip r:embed="rId2" cstate="print"/>
          <a:stretch>
            <a:fillRect/>
          </a:stretch>
        </p:blipFill>
        <p:spPr>
          <a:xfrm>
            <a:off x="0" y="1124744"/>
            <a:ext cx="9144000" cy="5928907"/>
          </a:xfrm>
          <a:prstGeom prst="rect">
            <a:avLst/>
          </a:prstGeom>
        </p:spPr>
      </p:pic>
      <p:sp>
        <p:nvSpPr>
          <p:cNvPr id="5" name="Título 2"/>
          <p:cNvSpPr>
            <a:spLocks noGrp="1"/>
          </p:cNvSpPr>
          <p:nvPr>
            <p:ph type="title"/>
          </p:nvPr>
        </p:nvSpPr>
        <p:spPr>
          <a:xfrm>
            <a:off x="4298" y="4830"/>
            <a:ext cx="9139702" cy="1143000"/>
          </a:xfrm>
          <a:solidFill>
            <a:srgbClr val="002060"/>
          </a:solidFill>
        </p:spPr>
        <p:txBody>
          <a:bodyPr/>
          <a:lstStyle/>
          <a:p>
            <a:r>
              <a:rPr lang="pt-BR" dirty="0">
                <a:solidFill>
                  <a:schemeClr val="bg1"/>
                </a:solidFill>
              </a:rPr>
              <a:t>Python: quem usa</a:t>
            </a:r>
          </a:p>
        </p:txBody>
      </p:sp>
    </p:spTree>
    <p:extLst>
      <p:ext uri="{BB962C8B-B14F-4D97-AF65-F5344CB8AC3E}">
        <p14:creationId xmlns:p14="http://schemas.microsoft.com/office/powerpoint/2010/main" val="413346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2"/>
          <p:cNvSpPr>
            <a:spLocks noGrp="1"/>
          </p:cNvSpPr>
          <p:nvPr>
            <p:ph type="title"/>
          </p:nvPr>
        </p:nvSpPr>
        <p:spPr>
          <a:xfrm>
            <a:off x="4298" y="-12621"/>
            <a:ext cx="9139702" cy="1143000"/>
          </a:xfrm>
          <a:solidFill>
            <a:schemeClr val="accent1"/>
          </a:solidFill>
        </p:spPr>
        <p:txBody>
          <a:bodyPr/>
          <a:lstStyle/>
          <a:p>
            <a:r>
              <a:rPr lang="pt-BR" dirty="0">
                <a:solidFill>
                  <a:schemeClr val="bg1"/>
                </a:solidFill>
              </a:rPr>
              <a:t>Python: quem usa</a:t>
            </a: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608" y="1037549"/>
            <a:ext cx="10347468" cy="5820451"/>
          </a:xfrm>
          <a:prstGeom prst="rect">
            <a:avLst/>
          </a:prstGeom>
        </p:spPr>
      </p:pic>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5844" y="4221088"/>
            <a:ext cx="4420164" cy="2652099"/>
          </a:xfrm>
          <a:prstGeom prst="rect">
            <a:avLst/>
          </a:prstGeom>
        </p:spPr>
      </p:pic>
    </p:spTree>
    <p:extLst>
      <p:ext uri="{BB962C8B-B14F-4D97-AF65-F5344CB8AC3E}">
        <p14:creationId xmlns:p14="http://schemas.microsoft.com/office/powerpoint/2010/main" val="150681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pixar-logo.jpg"/>
          <p:cNvPicPr>
            <a:picLocks noChangeAspect="1"/>
          </p:cNvPicPr>
          <p:nvPr/>
        </p:nvPicPr>
        <p:blipFill>
          <a:blip r:embed="rId2" cstate="print"/>
          <a:stretch>
            <a:fillRect/>
          </a:stretch>
        </p:blipFill>
        <p:spPr>
          <a:xfrm>
            <a:off x="-12957" y="1124744"/>
            <a:ext cx="9156957" cy="5832648"/>
          </a:xfrm>
          <a:prstGeom prst="rect">
            <a:avLst/>
          </a:prstGeom>
        </p:spPr>
      </p:pic>
      <p:sp>
        <p:nvSpPr>
          <p:cNvPr id="5" name="Título 2"/>
          <p:cNvSpPr>
            <a:spLocks noGrp="1"/>
          </p:cNvSpPr>
          <p:nvPr>
            <p:ph type="title"/>
          </p:nvPr>
        </p:nvSpPr>
        <p:spPr>
          <a:xfrm>
            <a:off x="4298" y="-12621"/>
            <a:ext cx="9139702" cy="1143000"/>
          </a:xfrm>
          <a:solidFill>
            <a:srgbClr val="002060"/>
          </a:solidFill>
        </p:spPr>
        <p:txBody>
          <a:bodyPr/>
          <a:lstStyle/>
          <a:p>
            <a:r>
              <a:rPr lang="pt-BR" dirty="0">
                <a:solidFill>
                  <a:schemeClr val="bg1"/>
                </a:solidFill>
              </a:rPr>
              <a:t>Python: quem usa</a:t>
            </a:r>
          </a:p>
        </p:txBody>
      </p:sp>
    </p:spTree>
    <p:extLst>
      <p:ext uri="{BB962C8B-B14F-4D97-AF65-F5344CB8AC3E}">
        <p14:creationId xmlns:p14="http://schemas.microsoft.com/office/powerpoint/2010/main" val="285808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592" y="0"/>
            <a:ext cx="10585176" cy="6929055"/>
          </a:xfrm>
          <a:prstGeom prst="rect">
            <a:avLst/>
          </a:prstGeom>
        </p:spPr>
      </p:pic>
    </p:spTree>
    <p:extLst>
      <p:ext uri="{BB962C8B-B14F-4D97-AF65-F5344CB8AC3E}">
        <p14:creationId xmlns:p14="http://schemas.microsoft.com/office/powerpoint/2010/main" val="20858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628800"/>
            <a:ext cx="9144000" cy="5056477"/>
          </a:xfrm>
          <a:prstGeom prst="rect">
            <a:avLst/>
          </a:prstGeom>
        </p:spPr>
      </p:pic>
      <p:sp>
        <p:nvSpPr>
          <p:cNvPr id="4" name="Título 1"/>
          <p:cNvSpPr>
            <a:spLocks noGrp="1"/>
          </p:cNvSpPr>
          <p:nvPr>
            <p:ph type="title"/>
          </p:nvPr>
        </p:nvSpPr>
        <p:spPr>
          <a:xfrm>
            <a:off x="457200" y="274638"/>
            <a:ext cx="8229600" cy="1143000"/>
          </a:xfrm>
        </p:spPr>
        <p:txBody>
          <a:bodyPr/>
          <a:lstStyle/>
          <a:p>
            <a:r>
              <a:rPr lang="pt-BR" dirty="0"/>
              <a:t>Carnegie </a:t>
            </a:r>
            <a:r>
              <a:rPr lang="pt-BR" dirty="0" err="1"/>
              <a:t>Mellon</a:t>
            </a:r>
            <a:r>
              <a:rPr lang="pt-BR" dirty="0"/>
              <a:t>: Pandas3D</a:t>
            </a:r>
          </a:p>
        </p:txBody>
      </p:sp>
    </p:spTree>
    <p:extLst>
      <p:ext uri="{BB962C8B-B14F-4D97-AF65-F5344CB8AC3E}">
        <p14:creationId xmlns:p14="http://schemas.microsoft.com/office/powerpoint/2010/main" val="1746912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Vale a pena?</a:t>
            </a:r>
          </a:p>
        </p:txBody>
      </p:sp>
      <p:sp>
        <p:nvSpPr>
          <p:cNvPr id="3" name="Espaço Reservado para Conteúdo 2"/>
          <p:cNvSpPr>
            <a:spLocks noGrp="1"/>
          </p:cNvSpPr>
          <p:nvPr>
            <p:ph idx="1"/>
          </p:nvPr>
        </p:nvSpPr>
        <p:spPr/>
        <p:txBody>
          <a:bodyPr/>
          <a:lstStyle/>
          <a:p>
            <a:r>
              <a:rPr lang="pt-BR" sz="4000" dirty="0"/>
              <a:t>Back-</a:t>
            </a:r>
            <a:r>
              <a:rPr lang="pt-BR" sz="4000" dirty="0" err="1"/>
              <a:t>end</a:t>
            </a:r>
            <a:endParaRPr lang="pt-BR" sz="4000" dirty="0"/>
          </a:p>
          <a:p>
            <a:r>
              <a:rPr lang="pt-BR" sz="4000" dirty="0"/>
              <a:t>Linguagem de “grude”</a:t>
            </a:r>
          </a:p>
          <a:p>
            <a:r>
              <a:rPr lang="pt-BR" sz="4000" dirty="0"/>
              <a:t>Linguagem Hacker</a:t>
            </a:r>
          </a:p>
          <a:p>
            <a:r>
              <a:rPr lang="pt-BR" sz="4000" dirty="0"/>
              <a:t>Padrão para CG</a:t>
            </a:r>
          </a:p>
          <a:p>
            <a:r>
              <a:rPr lang="pt-BR" sz="4000" dirty="0"/>
              <a:t>Fácil de aprender (baterias inclusas)</a:t>
            </a:r>
          </a:p>
          <a:p>
            <a:endParaRPr lang="pt-BR" dirty="0"/>
          </a:p>
          <a:p>
            <a:endParaRPr lang="pt-BR" dirty="0"/>
          </a:p>
        </p:txBody>
      </p:sp>
    </p:spTree>
    <p:extLst>
      <p:ext uri="{BB962C8B-B14F-4D97-AF65-F5344CB8AC3E}">
        <p14:creationId xmlns:p14="http://schemas.microsoft.com/office/powerpoint/2010/main" val="375487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bit.ly-logo.jpg"/>
          <p:cNvPicPr>
            <a:picLocks noChangeAspect="1"/>
          </p:cNvPicPr>
          <p:nvPr/>
        </p:nvPicPr>
        <p:blipFill>
          <a:blip r:embed="rId2" cstate="print"/>
          <a:stretch>
            <a:fillRect/>
          </a:stretch>
        </p:blipFill>
        <p:spPr>
          <a:xfrm>
            <a:off x="1331640" y="1700808"/>
            <a:ext cx="2251968" cy="1745275"/>
          </a:xfrm>
          <a:prstGeom prst="rect">
            <a:avLst/>
          </a:prstGeom>
        </p:spPr>
      </p:pic>
      <p:pic>
        <p:nvPicPr>
          <p:cNvPr id="5" name="Imagem 4" descr="getdropbox.jpg"/>
          <p:cNvPicPr>
            <a:picLocks noChangeAspect="1"/>
          </p:cNvPicPr>
          <p:nvPr/>
        </p:nvPicPr>
        <p:blipFill>
          <a:blip r:embed="rId3" cstate="print"/>
          <a:stretch>
            <a:fillRect/>
          </a:stretch>
        </p:blipFill>
        <p:spPr>
          <a:xfrm>
            <a:off x="4427984" y="1412776"/>
            <a:ext cx="3367261" cy="2327151"/>
          </a:xfrm>
          <a:prstGeom prst="rect">
            <a:avLst/>
          </a:prstGeom>
        </p:spPr>
      </p:pic>
      <p:pic>
        <p:nvPicPr>
          <p:cNvPr id="7" name="Imagem 6" descr="globocom.png"/>
          <p:cNvPicPr>
            <a:picLocks noChangeAspect="1"/>
          </p:cNvPicPr>
          <p:nvPr/>
        </p:nvPicPr>
        <p:blipFill>
          <a:blip r:embed="rId4" cstate="print"/>
          <a:stretch>
            <a:fillRect/>
          </a:stretch>
        </p:blipFill>
        <p:spPr>
          <a:xfrm>
            <a:off x="4716016" y="4005064"/>
            <a:ext cx="3528392" cy="2030626"/>
          </a:xfrm>
          <a:prstGeom prst="rect">
            <a:avLst/>
          </a:prstGeom>
        </p:spPr>
      </p:pic>
      <p:pic>
        <p:nvPicPr>
          <p:cNvPr id="9" name="Imagem 8" descr="youtube-logo.jpg"/>
          <p:cNvPicPr>
            <a:picLocks noChangeAspect="1"/>
          </p:cNvPicPr>
          <p:nvPr/>
        </p:nvPicPr>
        <p:blipFill>
          <a:blip r:embed="rId5" cstate="print"/>
          <a:stretch>
            <a:fillRect/>
          </a:stretch>
        </p:blipFill>
        <p:spPr>
          <a:xfrm>
            <a:off x="1259632" y="4581128"/>
            <a:ext cx="3168352" cy="1317246"/>
          </a:xfrm>
          <a:prstGeom prst="rect">
            <a:avLst/>
          </a:prstGeom>
        </p:spPr>
      </p:pic>
      <p:sp>
        <p:nvSpPr>
          <p:cNvPr id="3" name="CaixaDeTexto 2"/>
          <p:cNvSpPr txBox="1"/>
          <p:nvPr/>
        </p:nvSpPr>
        <p:spPr>
          <a:xfrm>
            <a:off x="611560" y="6129206"/>
            <a:ext cx="4464496" cy="461665"/>
          </a:xfrm>
          <a:prstGeom prst="rect">
            <a:avLst/>
          </a:prstGeom>
          <a:noFill/>
        </p:spPr>
        <p:txBody>
          <a:bodyPr wrap="square" rtlCol="0">
            <a:spAutoFit/>
          </a:bodyPr>
          <a:lstStyle/>
          <a:p>
            <a:pPr algn="ctr"/>
            <a:r>
              <a:rPr lang="pt-BR" sz="2400" dirty="0">
                <a:latin typeface="+mj-lt"/>
              </a:rPr>
              <a:t>1h </a:t>
            </a:r>
            <a:r>
              <a:rPr lang="pt-BR" sz="2400" dirty="0" err="1">
                <a:latin typeface="+mj-lt"/>
              </a:rPr>
              <a:t>video</a:t>
            </a:r>
            <a:r>
              <a:rPr lang="pt-BR" sz="2400" dirty="0">
                <a:latin typeface="+mj-lt"/>
              </a:rPr>
              <a:t>/s 4 </a:t>
            </a:r>
            <a:r>
              <a:rPr lang="pt-BR" sz="2400" dirty="0" err="1">
                <a:latin typeface="+mj-lt"/>
              </a:rPr>
              <a:t>billion</a:t>
            </a:r>
            <a:r>
              <a:rPr lang="pt-BR" sz="2400" dirty="0">
                <a:latin typeface="+mj-lt"/>
              </a:rPr>
              <a:t> </a:t>
            </a:r>
            <a:r>
              <a:rPr lang="pt-BR" sz="2400" dirty="0" err="1">
                <a:latin typeface="+mj-lt"/>
              </a:rPr>
              <a:t>views</a:t>
            </a:r>
            <a:r>
              <a:rPr lang="pt-BR" sz="2400" dirty="0">
                <a:latin typeface="+mj-lt"/>
              </a:rPr>
              <a:t>. </a:t>
            </a:r>
          </a:p>
        </p:txBody>
      </p:sp>
      <p:sp>
        <p:nvSpPr>
          <p:cNvPr id="8" name="Título 2"/>
          <p:cNvSpPr txBox="1">
            <a:spLocks/>
          </p:cNvSpPr>
          <p:nvPr/>
        </p:nvSpPr>
        <p:spPr>
          <a:xfrm>
            <a:off x="4298" y="-12621"/>
            <a:ext cx="9139702" cy="1143000"/>
          </a:xfrm>
          <a:prstGeom prst="rect">
            <a:avLst/>
          </a:prstGeom>
          <a:solidFill>
            <a:srgbClr val="00206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Python: quem usa</a:t>
            </a:r>
          </a:p>
        </p:txBody>
      </p:sp>
    </p:spTree>
    <p:extLst>
      <p:ext uri="{BB962C8B-B14F-4D97-AF65-F5344CB8AC3E}">
        <p14:creationId xmlns:p14="http://schemas.microsoft.com/office/powerpoint/2010/main" val="4203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Vale a pena?</a:t>
            </a:r>
          </a:p>
        </p:txBody>
      </p:sp>
      <p:sp>
        <p:nvSpPr>
          <p:cNvPr id="3" name="Espaço Reservado para Conteúdo 2"/>
          <p:cNvSpPr>
            <a:spLocks noGrp="1"/>
          </p:cNvSpPr>
          <p:nvPr>
            <p:ph idx="1"/>
          </p:nvPr>
        </p:nvSpPr>
        <p:spPr/>
        <p:txBody>
          <a:bodyPr/>
          <a:lstStyle/>
          <a:p>
            <a:r>
              <a:rPr lang="pt-BR" sz="4000" dirty="0" err="1"/>
              <a:t>Blender</a:t>
            </a:r>
            <a:r>
              <a:rPr lang="pt-BR" sz="4000" dirty="0"/>
              <a:t>: opção livre 3DMax, Maya</a:t>
            </a:r>
          </a:p>
          <a:p>
            <a:r>
              <a:rPr lang="pt-BR" sz="4000" dirty="0"/>
              <a:t>Animação e Modelagem 3D</a:t>
            </a:r>
          </a:p>
          <a:p>
            <a:r>
              <a:rPr lang="pt-BR" sz="4000" dirty="0"/>
              <a:t>Game </a:t>
            </a:r>
            <a:r>
              <a:rPr lang="pt-BR" sz="4000" dirty="0" err="1"/>
              <a:t>Engine</a:t>
            </a:r>
            <a:r>
              <a:rPr lang="pt-BR" sz="4000" dirty="0"/>
              <a:t> e </a:t>
            </a:r>
            <a:r>
              <a:rPr lang="pt-BR" sz="4000" dirty="0" err="1"/>
              <a:t>Plugins</a:t>
            </a:r>
            <a:endParaRPr lang="pt-BR" sz="4000" dirty="0"/>
          </a:p>
          <a:p>
            <a:r>
              <a:rPr lang="pt-BR" sz="4000" dirty="0"/>
              <a:t>Cenas, Entidades, Física</a:t>
            </a:r>
          </a:p>
          <a:p>
            <a:r>
              <a:rPr lang="pt-BR" sz="4000" dirty="0"/>
              <a:t>Sensores, controladores, atuadores</a:t>
            </a:r>
          </a:p>
        </p:txBody>
      </p:sp>
    </p:spTree>
    <p:extLst>
      <p:ext uri="{BB962C8B-B14F-4D97-AF65-F5344CB8AC3E}">
        <p14:creationId xmlns:p14="http://schemas.microsoft.com/office/powerpoint/2010/main" val="225227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pymove3D</a:t>
            </a:r>
          </a:p>
        </p:txBody>
      </p:sp>
      <p:pic>
        <p:nvPicPr>
          <p:cNvPr id="4" name="Imagem 3"/>
          <p:cNvPicPr>
            <a:picLocks noChangeAspect="1"/>
          </p:cNvPicPr>
          <p:nvPr/>
        </p:nvPicPr>
        <p:blipFill>
          <a:blip r:embed="rId2"/>
          <a:stretch>
            <a:fillRect/>
          </a:stretch>
        </p:blipFill>
        <p:spPr>
          <a:xfrm>
            <a:off x="0" y="1700808"/>
            <a:ext cx="9144000" cy="4907839"/>
          </a:xfrm>
          <a:prstGeom prst="rect">
            <a:avLst/>
          </a:prstGeom>
        </p:spPr>
      </p:pic>
    </p:spTree>
    <p:extLst>
      <p:ext uri="{BB962C8B-B14F-4D97-AF65-F5344CB8AC3E}">
        <p14:creationId xmlns:p14="http://schemas.microsoft.com/office/powerpoint/2010/main" val="131488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376" y="6532679"/>
            <a:ext cx="1165802" cy="325321"/>
          </a:xfrm>
          <a:prstGeom prst="rect">
            <a:avLst/>
          </a:prstGeom>
        </p:spPr>
      </p:pic>
      <p:sp>
        <p:nvSpPr>
          <p:cNvPr id="7" name="CaixaDeTexto 6"/>
          <p:cNvSpPr txBox="1"/>
          <p:nvPr/>
        </p:nvSpPr>
        <p:spPr>
          <a:xfrm>
            <a:off x="0" y="2924944"/>
            <a:ext cx="9122178" cy="1384995"/>
          </a:xfrm>
          <a:prstGeom prst="rect">
            <a:avLst/>
          </a:prstGeom>
          <a:noFill/>
        </p:spPr>
        <p:txBody>
          <a:bodyPr wrap="square" rtlCol="0">
            <a:spAutoFit/>
          </a:bodyPr>
          <a:lstStyle/>
          <a:p>
            <a:pPr algn="ctr"/>
            <a:r>
              <a:rPr lang="pt-BR" sz="4000" dirty="0">
                <a:solidFill>
                  <a:schemeClr val="bg1"/>
                </a:solidFill>
                <a:latin typeface="Sketch Rockwell" panose="02000000000000000000" pitchFamily="2" charset="0"/>
              </a:rPr>
              <a:t>Classic Games </a:t>
            </a:r>
            <a:r>
              <a:rPr lang="pt-BR" sz="4000" dirty="0" err="1">
                <a:solidFill>
                  <a:schemeClr val="bg1"/>
                </a:solidFill>
                <a:latin typeface="Sketch Rockwell" panose="02000000000000000000" pitchFamily="2" charset="0"/>
              </a:rPr>
              <a:t>with</a:t>
            </a:r>
            <a:r>
              <a:rPr lang="pt-BR" sz="4000" dirty="0">
                <a:solidFill>
                  <a:schemeClr val="bg1"/>
                </a:solidFill>
                <a:latin typeface="Sketch Rockwell" panose="02000000000000000000" pitchFamily="2" charset="0"/>
              </a:rPr>
              <a:t> Python</a:t>
            </a:r>
          </a:p>
          <a:p>
            <a:pPr algn="ctr"/>
            <a:r>
              <a:rPr lang="pt-BR" sz="4000" dirty="0">
                <a:solidFill>
                  <a:schemeClr val="bg1"/>
                </a:solidFill>
                <a:latin typeface="Sketch Rockwell" panose="02000000000000000000" pitchFamily="2" charset="0"/>
              </a:rPr>
              <a:t>in </a:t>
            </a:r>
            <a:r>
              <a:rPr lang="pt-BR" sz="4000" dirty="0" err="1">
                <a:solidFill>
                  <a:schemeClr val="bg1"/>
                </a:solidFill>
                <a:latin typeface="Sketch Rockwell" panose="02000000000000000000" pitchFamily="2" charset="0"/>
              </a:rPr>
              <a:t>the</a:t>
            </a:r>
            <a:r>
              <a:rPr lang="pt-BR" sz="4000" dirty="0">
                <a:solidFill>
                  <a:schemeClr val="bg1"/>
                </a:solidFill>
                <a:latin typeface="Sketch Rockwell" panose="02000000000000000000" pitchFamily="2" charset="0"/>
              </a:rPr>
              <a:t> browser</a:t>
            </a:r>
            <a:r>
              <a:rPr lang="pt-BR" sz="4400" dirty="0">
                <a:solidFill>
                  <a:schemeClr val="bg1"/>
                </a:solidFill>
                <a:latin typeface="Sketch Rockwell" panose="02000000000000000000" pitchFamily="2" charset="0"/>
              </a:rPr>
              <a:t> </a:t>
            </a:r>
          </a:p>
        </p:txBody>
      </p:sp>
    </p:spTree>
    <p:extLst>
      <p:ext uri="{BB962C8B-B14F-4D97-AF65-F5344CB8AC3E}">
        <p14:creationId xmlns:p14="http://schemas.microsoft.com/office/powerpoint/2010/main" val="183093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7168362"/>
          </a:xfrm>
          <a:prstGeom prst="rect">
            <a:avLst/>
          </a:prstGeom>
        </p:spPr>
      </p:pic>
      <p:sp>
        <p:nvSpPr>
          <p:cNvPr id="9" name="Título 2"/>
          <p:cNvSpPr>
            <a:spLocks noGrp="1"/>
          </p:cNvSpPr>
          <p:nvPr>
            <p:ph type="title"/>
          </p:nvPr>
        </p:nvSpPr>
        <p:spPr>
          <a:xfrm>
            <a:off x="0" y="-12621"/>
            <a:ext cx="9144000" cy="1143000"/>
          </a:xfrm>
          <a:solidFill>
            <a:srgbClr val="002060"/>
          </a:solidFill>
        </p:spPr>
        <p:txBody>
          <a:bodyPr/>
          <a:lstStyle/>
          <a:p>
            <a:r>
              <a:rPr lang="pt-BR" dirty="0" err="1">
                <a:solidFill>
                  <a:schemeClr val="bg1"/>
                </a:solidFill>
                <a:latin typeface="Sketch Rockwell" pitchFamily="2" charset="0"/>
              </a:rPr>
              <a:t>Epic</a:t>
            </a:r>
            <a:r>
              <a:rPr lang="pt-BR" dirty="0">
                <a:solidFill>
                  <a:schemeClr val="bg1"/>
                </a:solidFill>
                <a:latin typeface="Sketch Rockwell" pitchFamily="2" charset="0"/>
              </a:rPr>
              <a:t> </a:t>
            </a:r>
            <a:r>
              <a:rPr lang="pt-BR" dirty="0" err="1">
                <a:solidFill>
                  <a:schemeClr val="bg1"/>
                </a:solidFill>
                <a:latin typeface="Sketch Rockwell" pitchFamily="2" charset="0"/>
              </a:rPr>
              <a:t>win</a:t>
            </a:r>
            <a:endParaRPr lang="pt-BR" dirty="0">
              <a:solidFill>
                <a:schemeClr val="bg1"/>
              </a:solidFill>
            </a:endParaRPr>
          </a:p>
        </p:txBody>
      </p:sp>
      <p:pic>
        <p:nvPicPr>
          <p:cNvPr id="10" name="Image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2360" y="6486401"/>
            <a:ext cx="1331640" cy="371599"/>
          </a:xfrm>
          <a:prstGeom prst="rect">
            <a:avLst/>
          </a:prstGeom>
        </p:spPr>
      </p:pic>
    </p:spTree>
    <p:extLst>
      <p:ext uri="{BB962C8B-B14F-4D97-AF65-F5344CB8AC3E}">
        <p14:creationId xmlns:p14="http://schemas.microsoft.com/office/powerpoint/2010/main" val="33417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80" y="837509"/>
            <a:ext cx="10703095" cy="6020491"/>
          </a:xfrm>
          <a:prstGeom prst="rect">
            <a:avLst/>
          </a:prstGeom>
        </p:spPr>
      </p:pic>
      <p:sp>
        <p:nvSpPr>
          <p:cNvPr id="9" name="Título 2"/>
          <p:cNvSpPr>
            <a:spLocks noGrp="1"/>
          </p:cNvSpPr>
          <p:nvPr>
            <p:ph type="title"/>
          </p:nvPr>
        </p:nvSpPr>
        <p:spPr>
          <a:xfrm>
            <a:off x="0" y="-12621"/>
            <a:ext cx="9144000" cy="1143000"/>
          </a:xfrm>
          <a:solidFill>
            <a:srgbClr val="002060"/>
          </a:solidFill>
        </p:spPr>
        <p:txBody>
          <a:bodyPr>
            <a:normAutofit/>
          </a:bodyPr>
          <a:lstStyle/>
          <a:p>
            <a:r>
              <a:rPr lang="pt-BR" sz="3600" dirty="0" err="1">
                <a:solidFill>
                  <a:schemeClr val="bg1"/>
                </a:solidFill>
                <a:latin typeface="Sketch Rockwell" pitchFamily="2" charset="0"/>
              </a:rPr>
              <a:t>Indie</a:t>
            </a:r>
            <a:r>
              <a:rPr lang="pt-BR" sz="3600" dirty="0">
                <a:solidFill>
                  <a:schemeClr val="bg1"/>
                </a:solidFill>
                <a:latin typeface="Sketch Rockwell" pitchFamily="2" charset="0"/>
              </a:rPr>
              <a:t> games </a:t>
            </a:r>
            <a:r>
              <a:rPr lang="pt-BR" sz="3600" dirty="0" err="1">
                <a:solidFill>
                  <a:schemeClr val="bg1"/>
                </a:solidFill>
                <a:latin typeface="Sketch Rockwell" pitchFamily="2" charset="0"/>
              </a:rPr>
              <a:t>is</a:t>
            </a:r>
            <a:r>
              <a:rPr lang="pt-BR" sz="3600" dirty="0">
                <a:solidFill>
                  <a:schemeClr val="bg1"/>
                </a:solidFill>
                <a:latin typeface="Sketch Rockwell" pitchFamily="2" charset="0"/>
              </a:rPr>
              <a:t> a </a:t>
            </a:r>
            <a:r>
              <a:rPr lang="pt-BR" sz="3600" dirty="0" err="1">
                <a:solidFill>
                  <a:schemeClr val="bg1"/>
                </a:solidFill>
                <a:latin typeface="Sketch Rockwell" pitchFamily="2" charset="0"/>
              </a:rPr>
              <a:t>goal</a:t>
            </a:r>
            <a:r>
              <a:rPr lang="pt-BR" sz="3600" dirty="0">
                <a:solidFill>
                  <a:schemeClr val="bg1"/>
                </a:solidFill>
                <a:latin typeface="Sketch Rockwell" pitchFamily="2" charset="0"/>
              </a:rPr>
              <a:t> for </a:t>
            </a:r>
            <a:r>
              <a:rPr lang="pt-BR" sz="3600" dirty="0" err="1">
                <a:solidFill>
                  <a:schemeClr val="bg1"/>
                </a:solidFill>
                <a:latin typeface="Sketch Rockwell" pitchFamily="2" charset="0"/>
              </a:rPr>
              <a:t>many</a:t>
            </a:r>
            <a:r>
              <a:rPr lang="pt-BR" sz="3600" dirty="0">
                <a:solidFill>
                  <a:schemeClr val="bg1"/>
                </a:solidFill>
                <a:latin typeface="Sketch Rockwell" pitchFamily="2" charset="0"/>
              </a:rPr>
              <a:t> </a:t>
            </a:r>
            <a:r>
              <a:rPr lang="pt-BR" sz="3600" dirty="0" err="1">
                <a:solidFill>
                  <a:schemeClr val="bg1"/>
                </a:solidFill>
                <a:latin typeface="Sketch Rockwell" pitchFamily="2" charset="0"/>
              </a:rPr>
              <a:t>dev’s</a:t>
            </a:r>
            <a:endParaRPr lang="pt-BR" dirty="0">
              <a:solidFill>
                <a:schemeClr val="bg1"/>
              </a:solidFill>
            </a:endParaRPr>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3275" y="4437112"/>
            <a:ext cx="2081140" cy="2420888"/>
          </a:xfrm>
          <a:prstGeom prst="rect">
            <a:avLst/>
          </a:prstGeom>
        </p:spPr>
      </p:pic>
    </p:spTree>
    <p:extLst>
      <p:ext uri="{BB962C8B-B14F-4D97-AF65-F5344CB8AC3E}">
        <p14:creationId xmlns:p14="http://schemas.microsoft.com/office/powerpoint/2010/main" val="403307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2" y="-12621"/>
            <a:ext cx="9144002" cy="1143000"/>
          </a:xfrm>
          <a:solidFill>
            <a:srgbClr val="002060"/>
          </a:solidFill>
        </p:spPr>
        <p:txBody>
          <a:bodyPr>
            <a:normAutofit/>
          </a:bodyPr>
          <a:lstStyle/>
          <a:p>
            <a:r>
              <a:rPr lang="pt-BR" sz="3600" dirty="0" err="1">
                <a:solidFill>
                  <a:schemeClr val="bg1"/>
                </a:solidFill>
                <a:latin typeface="Sketch Rockwell" pitchFamily="2" charset="0"/>
              </a:rPr>
              <a:t>Indie</a:t>
            </a:r>
            <a:r>
              <a:rPr lang="pt-BR" sz="3600" dirty="0">
                <a:solidFill>
                  <a:schemeClr val="bg1"/>
                </a:solidFill>
                <a:latin typeface="Sketch Rockwell" pitchFamily="2" charset="0"/>
              </a:rPr>
              <a:t> games </a:t>
            </a:r>
            <a:r>
              <a:rPr lang="pt-BR" sz="3600" dirty="0" err="1">
                <a:solidFill>
                  <a:schemeClr val="bg1"/>
                </a:solidFill>
                <a:latin typeface="Sketch Rockwell" pitchFamily="2" charset="0"/>
              </a:rPr>
              <a:t>is</a:t>
            </a:r>
            <a:r>
              <a:rPr lang="pt-BR" sz="3600" dirty="0">
                <a:solidFill>
                  <a:schemeClr val="bg1"/>
                </a:solidFill>
                <a:latin typeface="Sketch Rockwell" pitchFamily="2" charset="0"/>
              </a:rPr>
              <a:t> a </a:t>
            </a:r>
            <a:r>
              <a:rPr lang="pt-BR" sz="3600" dirty="0" err="1">
                <a:solidFill>
                  <a:schemeClr val="bg1"/>
                </a:solidFill>
                <a:latin typeface="Sketch Rockwell" pitchFamily="2" charset="0"/>
              </a:rPr>
              <a:t>goal</a:t>
            </a:r>
            <a:r>
              <a:rPr lang="pt-BR" sz="3600" dirty="0">
                <a:solidFill>
                  <a:schemeClr val="bg1"/>
                </a:solidFill>
                <a:latin typeface="Sketch Rockwell" pitchFamily="2" charset="0"/>
              </a:rPr>
              <a:t> for </a:t>
            </a:r>
            <a:r>
              <a:rPr lang="pt-BR" sz="3600" dirty="0" err="1">
                <a:solidFill>
                  <a:schemeClr val="bg1"/>
                </a:solidFill>
                <a:latin typeface="Sketch Rockwell" pitchFamily="2" charset="0"/>
              </a:rPr>
              <a:t>many</a:t>
            </a:r>
            <a:r>
              <a:rPr lang="pt-BR" sz="3600" dirty="0">
                <a:solidFill>
                  <a:schemeClr val="bg1"/>
                </a:solidFill>
                <a:latin typeface="Sketch Rockwell" pitchFamily="2" charset="0"/>
              </a:rPr>
              <a:t> </a:t>
            </a:r>
            <a:r>
              <a:rPr lang="pt-BR" sz="3600" dirty="0" err="1">
                <a:solidFill>
                  <a:schemeClr val="bg1"/>
                </a:solidFill>
                <a:latin typeface="Sketch Rockwell" pitchFamily="2" charset="0"/>
              </a:rPr>
              <a:t>dev’s</a:t>
            </a:r>
            <a:endParaRPr lang="pt-BR" dirty="0">
              <a:solidFill>
                <a:schemeClr val="bg1"/>
              </a:solidFill>
            </a:endParaRP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455" y="1124744"/>
            <a:ext cx="10192455" cy="5733256"/>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1124744"/>
            <a:ext cx="2955083" cy="1656184"/>
          </a:xfrm>
          <a:prstGeom prst="rect">
            <a:avLst/>
          </a:prstGeom>
        </p:spPr>
      </p:pic>
    </p:spTree>
    <p:extLst>
      <p:ext uri="{BB962C8B-B14F-4D97-AF65-F5344CB8AC3E}">
        <p14:creationId xmlns:p14="http://schemas.microsoft.com/office/powerpoint/2010/main" val="289191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20" y="1065265"/>
            <a:ext cx="10320468" cy="5805264"/>
          </a:xfrm>
          <a:prstGeom prst="rect">
            <a:avLst/>
          </a:prstGeom>
        </p:spPr>
      </p:pic>
      <p:sp>
        <p:nvSpPr>
          <p:cNvPr id="9" name="Título 2"/>
          <p:cNvSpPr>
            <a:spLocks noGrp="1"/>
          </p:cNvSpPr>
          <p:nvPr>
            <p:ph type="title"/>
          </p:nvPr>
        </p:nvSpPr>
        <p:spPr>
          <a:xfrm>
            <a:off x="-20139" y="2647"/>
            <a:ext cx="9220276" cy="1143000"/>
          </a:xfrm>
          <a:solidFill>
            <a:srgbClr val="002060"/>
          </a:solidFill>
        </p:spPr>
        <p:txBody>
          <a:bodyPr>
            <a:normAutofit/>
          </a:bodyPr>
          <a:lstStyle/>
          <a:p>
            <a:r>
              <a:rPr lang="pt-BR" sz="3600" dirty="0" err="1">
                <a:solidFill>
                  <a:schemeClr val="bg1"/>
                </a:solidFill>
                <a:latin typeface="Sketch Rockwell" pitchFamily="2" charset="0"/>
              </a:rPr>
              <a:t>Indie</a:t>
            </a:r>
            <a:r>
              <a:rPr lang="pt-BR" sz="3600" dirty="0">
                <a:solidFill>
                  <a:schemeClr val="bg1"/>
                </a:solidFill>
                <a:latin typeface="Sketch Rockwell" pitchFamily="2" charset="0"/>
              </a:rPr>
              <a:t> games </a:t>
            </a:r>
            <a:r>
              <a:rPr lang="pt-BR" sz="3600" dirty="0" err="1">
                <a:solidFill>
                  <a:schemeClr val="bg1"/>
                </a:solidFill>
                <a:latin typeface="Sketch Rockwell" pitchFamily="2" charset="0"/>
              </a:rPr>
              <a:t>is</a:t>
            </a:r>
            <a:r>
              <a:rPr lang="pt-BR" sz="3600" dirty="0">
                <a:solidFill>
                  <a:schemeClr val="bg1"/>
                </a:solidFill>
                <a:latin typeface="Sketch Rockwell" pitchFamily="2" charset="0"/>
              </a:rPr>
              <a:t> a </a:t>
            </a:r>
            <a:r>
              <a:rPr lang="pt-BR" sz="3600" dirty="0" err="1">
                <a:solidFill>
                  <a:schemeClr val="bg1"/>
                </a:solidFill>
                <a:latin typeface="Sketch Rockwell" pitchFamily="2" charset="0"/>
              </a:rPr>
              <a:t>goal</a:t>
            </a:r>
            <a:r>
              <a:rPr lang="pt-BR" sz="3600" dirty="0">
                <a:solidFill>
                  <a:schemeClr val="bg1"/>
                </a:solidFill>
                <a:latin typeface="Sketch Rockwell" pitchFamily="2" charset="0"/>
              </a:rPr>
              <a:t> for </a:t>
            </a:r>
            <a:r>
              <a:rPr lang="pt-BR" sz="3600" dirty="0" err="1">
                <a:solidFill>
                  <a:schemeClr val="bg1"/>
                </a:solidFill>
                <a:latin typeface="Sketch Rockwell" pitchFamily="2" charset="0"/>
              </a:rPr>
              <a:t>many</a:t>
            </a:r>
            <a:r>
              <a:rPr lang="pt-BR" sz="3600" dirty="0">
                <a:solidFill>
                  <a:schemeClr val="bg1"/>
                </a:solidFill>
                <a:latin typeface="Sketch Rockwell" pitchFamily="2" charset="0"/>
              </a:rPr>
              <a:t> </a:t>
            </a:r>
            <a:r>
              <a:rPr lang="pt-BR" sz="3600" dirty="0" err="1">
                <a:solidFill>
                  <a:schemeClr val="bg1"/>
                </a:solidFill>
                <a:latin typeface="Sketch Rockwell" pitchFamily="2" charset="0"/>
              </a:rPr>
              <a:t>dev’s</a:t>
            </a:r>
            <a:endParaRPr lang="pt-BR" dirty="0">
              <a:solidFill>
                <a:schemeClr val="bg1"/>
              </a:solidFill>
            </a:endParaRPr>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4" y="1095980"/>
            <a:ext cx="2251873" cy="1227038"/>
          </a:xfrm>
          <a:prstGeom prst="rect">
            <a:avLst/>
          </a:prstGeom>
        </p:spPr>
      </p:pic>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13538"/>
            <a:ext cx="1822074" cy="1209480"/>
          </a:xfrm>
          <a:prstGeom prst="rect">
            <a:avLst/>
          </a:prstGeom>
        </p:spPr>
      </p:pic>
    </p:spTree>
    <p:extLst>
      <p:ext uri="{BB962C8B-B14F-4D97-AF65-F5344CB8AC3E}">
        <p14:creationId xmlns:p14="http://schemas.microsoft.com/office/powerpoint/2010/main" val="1104139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0" y="-12621"/>
            <a:ext cx="9144000" cy="1143000"/>
          </a:xfrm>
          <a:solidFill>
            <a:srgbClr val="002060"/>
          </a:solidFill>
        </p:spPr>
        <p:txBody>
          <a:bodyPr>
            <a:normAutofit/>
          </a:bodyPr>
          <a:lstStyle/>
          <a:p>
            <a:r>
              <a:rPr lang="en-US" sz="3600" dirty="0">
                <a:solidFill>
                  <a:schemeClr val="bg1"/>
                </a:solidFill>
                <a:latin typeface="Sketch Rockwell" pitchFamily="2" charset="0"/>
              </a:rPr>
              <a:t>Games and Education</a:t>
            </a:r>
            <a:endParaRPr lang="pt-BR" dirty="0">
              <a:solidFill>
                <a:schemeClr val="bg1"/>
              </a:solidFill>
            </a:endParaRPr>
          </a:p>
        </p:txBody>
      </p:sp>
      <p:sp>
        <p:nvSpPr>
          <p:cNvPr id="3" name="Rectangle 3"/>
          <p:cNvSpPr txBox="1">
            <a:spLocks noChangeArrowheads="1"/>
          </p:cNvSpPr>
          <p:nvPr/>
        </p:nvSpPr>
        <p:spPr>
          <a:xfrm>
            <a:off x="467544" y="1412776"/>
            <a:ext cx="7519987" cy="48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ketch Rockwell" pitchFamily="2" charset="0"/>
              </a:rPr>
              <a:t>Greek “</a:t>
            </a:r>
            <a:r>
              <a:rPr lang="en-US" sz="2800" dirty="0" err="1">
                <a:latin typeface="Sketch Rockwell" pitchFamily="2" charset="0"/>
              </a:rPr>
              <a:t>skole</a:t>
            </a:r>
            <a:r>
              <a:rPr lang="en-US" sz="2800" dirty="0">
                <a:latin typeface="Sketch Rockwell" pitchFamily="2" charset="0"/>
              </a:rPr>
              <a:t>” (creative idleness) &gt; school</a:t>
            </a:r>
          </a:p>
          <a:p>
            <a:r>
              <a:rPr lang="en-US" sz="2800" dirty="0">
                <a:latin typeface="Sketch Rockwell" pitchFamily="2" charset="0"/>
              </a:rPr>
              <a:t>We work hard in order to have “</a:t>
            </a:r>
            <a:r>
              <a:rPr lang="en-US" sz="2800" dirty="0" err="1">
                <a:latin typeface="Sketch Rockwell" pitchFamily="2" charset="0"/>
              </a:rPr>
              <a:t>skole</a:t>
            </a:r>
            <a:r>
              <a:rPr lang="en-US" sz="2800" dirty="0">
                <a:latin typeface="Sketch Rockwell" pitchFamily="2" charset="0"/>
              </a:rPr>
              <a:t>” (Aristotle)</a:t>
            </a:r>
          </a:p>
          <a:p>
            <a:r>
              <a:rPr lang="en-US" sz="2800" dirty="0">
                <a:latin typeface="Sketch Rockwell" pitchFamily="2" charset="0"/>
              </a:rPr>
              <a:t>The free time are best suited to exercise freedom of choice and the grow of virtues</a:t>
            </a:r>
            <a:endParaRPr lang="pt-BR" dirty="0"/>
          </a:p>
          <a:p>
            <a:pPr lvl="1">
              <a:buFontTx/>
              <a:buNone/>
            </a:pPr>
            <a:endParaRPr lang="pt-BR" dirty="0"/>
          </a:p>
          <a:p>
            <a:endParaRPr lang="pt-BR" dirty="0"/>
          </a:p>
        </p:txBody>
      </p:sp>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6265" y="4437112"/>
            <a:ext cx="1491630" cy="1988840"/>
          </a:xfrm>
          <a:prstGeom prst="rect">
            <a:avLst/>
          </a:prstGeom>
        </p:spPr>
      </p:pic>
    </p:spTree>
    <p:extLst>
      <p:ext uri="{BB962C8B-B14F-4D97-AF65-F5344CB8AC3E}">
        <p14:creationId xmlns:p14="http://schemas.microsoft.com/office/powerpoint/2010/main" val="1104139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0" y="-12621"/>
            <a:ext cx="9144000" cy="1143000"/>
          </a:xfrm>
          <a:solidFill>
            <a:srgbClr val="002060"/>
          </a:solidFill>
        </p:spPr>
        <p:txBody>
          <a:bodyPr>
            <a:normAutofit/>
          </a:bodyPr>
          <a:lstStyle/>
          <a:p>
            <a:r>
              <a:rPr lang="pt-BR" sz="3600" dirty="0" err="1">
                <a:solidFill>
                  <a:schemeClr val="bg1"/>
                </a:solidFill>
                <a:latin typeface="Sketch Rockwell" pitchFamily="2" charset="0"/>
              </a:rPr>
              <a:t>What</a:t>
            </a:r>
            <a:r>
              <a:rPr lang="pt-BR" sz="3600" dirty="0">
                <a:solidFill>
                  <a:schemeClr val="bg1"/>
                </a:solidFill>
                <a:latin typeface="Sketch Rockwell" pitchFamily="2" charset="0"/>
              </a:rPr>
              <a:t> </a:t>
            </a:r>
            <a:r>
              <a:rPr lang="pt-BR" sz="3600" dirty="0" err="1">
                <a:solidFill>
                  <a:schemeClr val="bg1"/>
                </a:solidFill>
                <a:latin typeface="Sketch Rockwell" pitchFamily="2" charset="0"/>
              </a:rPr>
              <a:t>about</a:t>
            </a:r>
            <a:r>
              <a:rPr lang="pt-BR" sz="3600" dirty="0">
                <a:solidFill>
                  <a:schemeClr val="bg1"/>
                </a:solidFill>
                <a:latin typeface="Sketch Rockwell" pitchFamily="2" charset="0"/>
              </a:rPr>
              <a:t> </a:t>
            </a:r>
            <a:r>
              <a:rPr lang="pt-BR" sz="3600" dirty="0" err="1">
                <a:solidFill>
                  <a:schemeClr val="bg1"/>
                </a:solidFill>
                <a:latin typeface="Sketch Rockwell" pitchFamily="2" charset="0"/>
              </a:rPr>
              <a:t>you</a:t>
            </a:r>
            <a:r>
              <a:rPr lang="en-US" sz="3600" dirty="0">
                <a:solidFill>
                  <a:schemeClr val="bg1"/>
                </a:solidFill>
                <a:latin typeface="Sketch Rockwell" pitchFamily="2" charset="0"/>
              </a:rPr>
              <a:t>?</a:t>
            </a:r>
            <a:endParaRPr lang="pt-BR" dirty="0">
              <a:solidFill>
                <a:schemeClr val="bg1"/>
              </a:solidFill>
            </a:endParaRPr>
          </a:p>
        </p:txBody>
      </p:sp>
      <p:sp>
        <p:nvSpPr>
          <p:cNvPr id="3" name="Rectangle 3"/>
          <p:cNvSpPr txBox="1">
            <a:spLocks noChangeArrowheads="1"/>
          </p:cNvSpPr>
          <p:nvPr/>
        </p:nvSpPr>
        <p:spPr>
          <a:xfrm>
            <a:off x="467544" y="1412776"/>
            <a:ext cx="8352928" cy="48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ketch Rockwell" pitchFamily="2" charset="0"/>
              </a:rPr>
              <a:t>In the past I use Softimage</a:t>
            </a:r>
          </a:p>
          <a:p>
            <a:r>
              <a:rPr lang="en-US" dirty="0">
                <a:latin typeface="Sketch Rockwell" pitchFamily="2" charset="0"/>
              </a:rPr>
              <a:t>FATEC tested Panda3D and </a:t>
            </a:r>
            <a:r>
              <a:rPr lang="en-US" dirty="0" err="1">
                <a:latin typeface="Sketch Rockwell" pitchFamily="2" charset="0"/>
              </a:rPr>
              <a:t>Pygame</a:t>
            </a:r>
            <a:endParaRPr lang="en-US" dirty="0">
              <a:latin typeface="Sketch Rockwell" pitchFamily="2" charset="0"/>
            </a:endParaRPr>
          </a:p>
          <a:p>
            <a:r>
              <a:rPr lang="en-US" dirty="0">
                <a:latin typeface="Sketch Rockwell" pitchFamily="2" charset="0"/>
              </a:rPr>
              <a:t>But, for education purposes there are some drawbacks</a:t>
            </a:r>
          </a:p>
          <a:p>
            <a:pPr lvl="1"/>
            <a:r>
              <a:rPr lang="en-US" dirty="0">
                <a:latin typeface="Sketch Rockwell" pitchFamily="2" charset="0"/>
              </a:rPr>
              <a:t>Some installation problems</a:t>
            </a:r>
          </a:p>
          <a:p>
            <a:pPr lvl="1"/>
            <a:r>
              <a:rPr lang="en-US" dirty="0">
                <a:latin typeface="Sketch Rockwell" pitchFamily="2" charset="0"/>
              </a:rPr>
              <a:t>Difficult to give the game to friends</a:t>
            </a:r>
            <a:endParaRPr lang="pt-BR" dirty="0">
              <a:latin typeface="Sketch Rockwell" pitchFamily="2" charset="0"/>
            </a:endParaRPr>
          </a:p>
          <a:p>
            <a:r>
              <a:rPr lang="en-US" dirty="0">
                <a:latin typeface="Sketch Rockwell" pitchFamily="2" charset="0"/>
              </a:rPr>
              <a:t>Solution: </a:t>
            </a:r>
            <a:r>
              <a:rPr lang="en-US" dirty="0" err="1">
                <a:latin typeface="Sketch Rockwell" pitchFamily="2" charset="0"/>
                <a:hlinkClick r:id="rId2"/>
              </a:rPr>
              <a:t>Codeskulptor</a:t>
            </a:r>
            <a:r>
              <a:rPr lang="en-US" dirty="0">
                <a:latin typeface="Sketch Rockwell" pitchFamily="2" charset="0"/>
              </a:rPr>
              <a:t> for teaching programming</a:t>
            </a:r>
            <a:endParaRPr lang="pt-BR" dirty="0"/>
          </a:p>
          <a:p>
            <a:endParaRPr lang="pt-BR" sz="3600" dirty="0"/>
          </a:p>
          <a:p>
            <a:pPr lvl="1">
              <a:buFontTx/>
              <a:buNone/>
            </a:pPr>
            <a:endParaRPr lang="pt-BR" dirty="0"/>
          </a:p>
          <a:p>
            <a:endParaRPr lang="pt-BR" dirty="0"/>
          </a:p>
        </p:txBody>
      </p:sp>
    </p:spTree>
    <p:extLst>
      <p:ext uri="{BB962C8B-B14F-4D97-AF65-F5344CB8AC3E}">
        <p14:creationId xmlns:p14="http://schemas.microsoft.com/office/powerpoint/2010/main" val="224271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21021" y="-12621"/>
            <a:ext cx="9165021" cy="1143000"/>
          </a:xfrm>
          <a:solidFill>
            <a:srgbClr val="002060"/>
          </a:solidFill>
        </p:spPr>
        <p:txBody>
          <a:bodyPr>
            <a:normAutofit/>
          </a:bodyPr>
          <a:lstStyle/>
          <a:p>
            <a:r>
              <a:rPr lang="en-US" sz="3600" dirty="0">
                <a:solidFill>
                  <a:schemeClr val="bg1"/>
                </a:solidFill>
                <a:latin typeface="Sketch Rockwell" pitchFamily="2" charset="0"/>
              </a:rPr>
              <a:t>Interactive Programming with Python</a:t>
            </a:r>
            <a:endParaRPr lang="pt-BR" dirty="0">
              <a:solidFill>
                <a:schemeClr val="bg1"/>
              </a:solidFill>
            </a:endParaRPr>
          </a:p>
        </p:txBody>
      </p:sp>
      <p:sp>
        <p:nvSpPr>
          <p:cNvPr id="3" name="Rectangle 3"/>
          <p:cNvSpPr txBox="1">
            <a:spLocks noChangeArrowheads="1"/>
          </p:cNvSpPr>
          <p:nvPr/>
        </p:nvSpPr>
        <p:spPr>
          <a:xfrm>
            <a:off x="467544" y="1412776"/>
            <a:ext cx="7519987" cy="480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ketch Rockwell" pitchFamily="2" charset="0"/>
                <a:hlinkClick r:id="rId2"/>
              </a:rPr>
              <a:t>Top Rated MOOC at </a:t>
            </a:r>
            <a:r>
              <a:rPr lang="en-US" dirty="0" err="1">
                <a:latin typeface="Sketch Rockwell" pitchFamily="2" charset="0"/>
                <a:hlinkClick r:id="rId2"/>
              </a:rPr>
              <a:t>CourseTalk</a:t>
            </a:r>
            <a:endParaRPr lang="en-US" dirty="0">
              <a:latin typeface="Sketch Rockwell" pitchFamily="2" charset="0"/>
            </a:endParaRPr>
          </a:p>
          <a:p>
            <a:r>
              <a:rPr lang="en-US" dirty="0">
                <a:latin typeface="Sketch Rockwell" pitchFamily="2" charset="0"/>
              </a:rPr>
              <a:t>One game per week: </a:t>
            </a:r>
          </a:p>
          <a:p>
            <a:pPr lvl="1"/>
            <a:r>
              <a:rPr lang="en-US" dirty="0">
                <a:latin typeface="Sketch Rockwell" pitchFamily="2" charset="0"/>
                <a:hlinkClick r:id="rId3"/>
              </a:rPr>
              <a:t>Rock, Spock, Paper, Lizard, Scissors</a:t>
            </a:r>
            <a:endParaRPr lang="en-US" dirty="0">
              <a:latin typeface="Sketch Rockwell" pitchFamily="2" charset="0"/>
            </a:endParaRPr>
          </a:p>
          <a:p>
            <a:pPr lvl="1"/>
            <a:r>
              <a:rPr lang="en-US" dirty="0">
                <a:latin typeface="Sketch Rockwell" pitchFamily="2" charset="0"/>
                <a:hlinkClick r:id="rId4"/>
              </a:rPr>
              <a:t>Guess the number</a:t>
            </a:r>
            <a:endParaRPr lang="en-US" dirty="0">
              <a:latin typeface="Sketch Rockwell" pitchFamily="2" charset="0"/>
            </a:endParaRPr>
          </a:p>
          <a:p>
            <a:pPr lvl="1"/>
            <a:r>
              <a:rPr lang="en-US" dirty="0">
                <a:latin typeface="Sketch Rockwell" pitchFamily="2" charset="0"/>
                <a:hlinkClick r:id="rId5"/>
              </a:rPr>
              <a:t>Stopwatch</a:t>
            </a:r>
            <a:endParaRPr lang="en-US" dirty="0">
              <a:latin typeface="Sketch Rockwell" pitchFamily="2" charset="0"/>
            </a:endParaRPr>
          </a:p>
          <a:p>
            <a:pPr lvl="1"/>
            <a:r>
              <a:rPr lang="en-US" dirty="0">
                <a:latin typeface="Sketch Rockwell" pitchFamily="2" charset="0"/>
                <a:hlinkClick r:id="rId6"/>
              </a:rPr>
              <a:t>Memory</a:t>
            </a:r>
            <a:endParaRPr lang="en-US" dirty="0">
              <a:latin typeface="Sketch Rockwell" pitchFamily="2" charset="0"/>
            </a:endParaRPr>
          </a:p>
          <a:p>
            <a:pPr lvl="1"/>
            <a:r>
              <a:rPr lang="en-US" dirty="0">
                <a:latin typeface="Sketch Rockwell" pitchFamily="2" charset="0"/>
                <a:hlinkClick r:id="rId7"/>
              </a:rPr>
              <a:t>Pong</a:t>
            </a:r>
            <a:endParaRPr lang="en-US" dirty="0">
              <a:latin typeface="Sketch Rockwell" pitchFamily="2" charset="0"/>
            </a:endParaRPr>
          </a:p>
          <a:p>
            <a:pPr lvl="1"/>
            <a:r>
              <a:rPr lang="en-US" dirty="0">
                <a:latin typeface="Sketch Rockwell" pitchFamily="2" charset="0"/>
                <a:hlinkClick r:id="rId8"/>
              </a:rPr>
              <a:t>Black Jack</a:t>
            </a:r>
            <a:endParaRPr lang="en-US" dirty="0">
              <a:latin typeface="Sketch Rockwell" pitchFamily="2" charset="0"/>
            </a:endParaRPr>
          </a:p>
          <a:p>
            <a:pPr lvl="1"/>
            <a:r>
              <a:rPr lang="en-US" dirty="0">
                <a:latin typeface="Sketch Rockwell" pitchFamily="2" charset="0"/>
                <a:hlinkClick r:id="rId9"/>
              </a:rPr>
              <a:t>Asteroids</a:t>
            </a:r>
            <a:r>
              <a:rPr lang="en-US" dirty="0">
                <a:latin typeface="Sketch Rockwell" pitchFamily="2" charset="0"/>
              </a:rPr>
              <a:t> (other student, not me)</a:t>
            </a:r>
          </a:p>
          <a:p>
            <a:endParaRPr lang="pt-BR" sz="3600" dirty="0"/>
          </a:p>
          <a:p>
            <a:pPr lvl="1">
              <a:buFontTx/>
              <a:buNone/>
            </a:pPr>
            <a:endParaRPr lang="pt-BR" dirty="0"/>
          </a:p>
          <a:p>
            <a:endParaRPr lang="pt-BR" dirty="0"/>
          </a:p>
        </p:txBody>
      </p:sp>
    </p:spTree>
    <p:extLst>
      <p:ext uri="{BB962C8B-B14F-4D97-AF65-F5344CB8AC3E}">
        <p14:creationId xmlns:p14="http://schemas.microsoft.com/office/powerpoint/2010/main" val="32052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eventbrite_logo.jpg"/>
          <p:cNvPicPr>
            <a:picLocks noChangeAspect="1"/>
          </p:cNvPicPr>
          <p:nvPr/>
        </p:nvPicPr>
        <p:blipFill>
          <a:blip r:embed="rId2" cstate="print"/>
          <a:stretch>
            <a:fillRect/>
          </a:stretch>
        </p:blipFill>
        <p:spPr>
          <a:xfrm>
            <a:off x="755576" y="836712"/>
            <a:ext cx="3240360" cy="3240360"/>
          </a:xfrm>
          <a:prstGeom prst="rect">
            <a:avLst/>
          </a:prstGeom>
        </p:spPr>
      </p:pic>
      <p:pic>
        <p:nvPicPr>
          <p:cNvPr id="5" name="Imagem 4" descr="Instagram_logo.png"/>
          <p:cNvPicPr>
            <a:picLocks noChangeAspect="1"/>
          </p:cNvPicPr>
          <p:nvPr/>
        </p:nvPicPr>
        <p:blipFill>
          <a:blip r:embed="rId3" cstate="print"/>
          <a:stretch>
            <a:fillRect/>
          </a:stretch>
        </p:blipFill>
        <p:spPr>
          <a:xfrm>
            <a:off x="1115616" y="3933056"/>
            <a:ext cx="2252547" cy="2252547"/>
          </a:xfrm>
          <a:prstGeom prst="rect">
            <a:avLst/>
          </a:prstGeom>
        </p:spPr>
      </p:pic>
      <p:pic>
        <p:nvPicPr>
          <p:cNvPr id="6" name="Imagem 5" descr="Pinterest-Logo-Icon.png"/>
          <p:cNvPicPr>
            <a:picLocks noChangeAspect="1"/>
          </p:cNvPicPr>
          <p:nvPr/>
        </p:nvPicPr>
        <p:blipFill>
          <a:blip r:embed="rId4" cstate="print"/>
          <a:stretch>
            <a:fillRect/>
          </a:stretch>
        </p:blipFill>
        <p:spPr>
          <a:xfrm>
            <a:off x="4499992" y="4149080"/>
            <a:ext cx="3744416" cy="2042409"/>
          </a:xfrm>
          <a:prstGeom prst="rect">
            <a:avLst/>
          </a:prstGeom>
        </p:spPr>
      </p:pic>
      <p:pic>
        <p:nvPicPr>
          <p:cNvPr id="7" name="Imagem 6" descr="Spotify-Logo.jpg"/>
          <p:cNvPicPr>
            <a:picLocks noChangeAspect="1"/>
          </p:cNvPicPr>
          <p:nvPr/>
        </p:nvPicPr>
        <p:blipFill>
          <a:blip r:embed="rId5" cstate="print"/>
          <a:stretch>
            <a:fillRect/>
          </a:stretch>
        </p:blipFill>
        <p:spPr>
          <a:xfrm>
            <a:off x="4860032" y="1466087"/>
            <a:ext cx="3259460" cy="2207284"/>
          </a:xfrm>
          <a:prstGeom prst="rect">
            <a:avLst/>
          </a:prstGeom>
        </p:spPr>
      </p:pic>
      <p:sp>
        <p:nvSpPr>
          <p:cNvPr id="8" name="Título 2"/>
          <p:cNvSpPr>
            <a:spLocks noGrp="1"/>
          </p:cNvSpPr>
          <p:nvPr>
            <p:ph type="title"/>
          </p:nvPr>
        </p:nvSpPr>
        <p:spPr>
          <a:xfrm>
            <a:off x="4298" y="-12621"/>
            <a:ext cx="9139702" cy="1143000"/>
          </a:xfrm>
          <a:solidFill>
            <a:srgbClr val="002060"/>
          </a:solidFill>
        </p:spPr>
        <p:txBody>
          <a:bodyPr/>
          <a:lstStyle/>
          <a:p>
            <a:r>
              <a:rPr lang="pt-BR" dirty="0">
                <a:solidFill>
                  <a:schemeClr val="bg1"/>
                </a:solidFill>
              </a:rPr>
              <a:t>Python: quem usa</a:t>
            </a:r>
          </a:p>
        </p:txBody>
      </p:sp>
    </p:spTree>
    <p:extLst>
      <p:ext uri="{BB962C8B-B14F-4D97-AF65-F5344CB8AC3E}">
        <p14:creationId xmlns:p14="http://schemas.microsoft.com/office/powerpoint/2010/main" val="4186429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0" y="-12621"/>
            <a:ext cx="9144000" cy="1143000"/>
          </a:xfrm>
          <a:solidFill>
            <a:srgbClr val="002060"/>
          </a:solidFill>
        </p:spPr>
        <p:txBody>
          <a:bodyPr>
            <a:normAutofit/>
          </a:bodyPr>
          <a:lstStyle/>
          <a:p>
            <a:r>
              <a:rPr lang="en-US" sz="3600" dirty="0">
                <a:solidFill>
                  <a:schemeClr val="bg1"/>
                </a:solidFill>
                <a:latin typeface="Sketch Rockwell" pitchFamily="2" charset="0"/>
                <a:hlinkClick r:id="rId2"/>
              </a:rPr>
              <a:t>Pong</a:t>
            </a:r>
            <a:endParaRPr lang="pt-BR"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53225"/>
            <a:ext cx="8067675"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757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0" y="-12621"/>
            <a:ext cx="9144000" cy="1143000"/>
          </a:xfrm>
          <a:solidFill>
            <a:srgbClr val="002060"/>
          </a:solidFill>
        </p:spPr>
        <p:txBody>
          <a:bodyPr>
            <a:normAutofit/>
          </a:bodyPr>
          <a:lstStyle/>
          <a:p>
            <a:r>
              <a:rPr lang="en-US" sz="3600" dirty="0">
                <a:solidFill>
                  <a:schemeClr val="bg1"/>
                </a:solidFill>
                <a:latin typeface="Sketch Rockwell" pitchFamily="2" charset="0"/>
                <a:hlinkClick r:id="rId2"/>
              </a:rPr>
              <a:t>Black Jack</a:t>
            </a:r>
            <a:endParaRPr lang="pt-BR"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268760"/>
            <a:ext cx="7038809" cy="5204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878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p:cNvSpPr>
            <a:spLocks noGrp="1"/>
          </p:cNvSpPr>
          <p:nvPr>
            <p:ph type="title"/>
          </p:nvPr>
        </p:nvSpPr>
        <p:spPr>
          <a:xfrm>
            <a:off x="0" y="-12621"/>
            <a:ext cx="9144000" cy="1143000"/>
          </a:xfrm>
          <a:solidFill>
            <a:srgbClr val="002060"/>
          </a:solidFill>
        </p:spPr>
        <p:txBody>
          <a:bodyPr>
            <a:normAutofit/>
          </a:bodyPr>
          <a:lstStyle/>
          <a:p>
            <a:r>
              <a:rPr lang="en-US" sz="3600" dirty="0">
                <a:solidFill>
                  <a:schemeClr val="bg1"/>
                </a:solidFill>
                <a:latin typeface="Sketch Rockwell" pitchFamily="2" charset="0"/>
                <a:hlinkClick r:id="rId2"/>
              </a:rPr>
              <a:t>Rice Rocks (Asteroids</a:t>
            </a:r>
            <a:r>
              <a:rPr lang="en-US" sz="3600" dirty="0">
                <a:solidFill>
                  <a:schemeClr val="bg1"/>
                </a:solidFill>
                <a:latin typeface="Sketch Rockwell" pitchFamily="2" charset="0"/>
                <a:hlinkClick r:id="rId3"/>
              </a:rPr>
              <a:t>)</a:t>
            </a:r>
            <a:endParaRPr lang="pt-BR" dirty="0">
              <a:solidFill>
                <a:schemeClr val="bg1"/>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340767"/>
            <a:ext cx="8568952" cy="5149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436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592" y="-171400"/>
            <a:ext cx="10801200" cy="8100900"/>
          </a:xfrm>
          <a:prstGeom prst="rect">
            <a:avLst/>
          </a:prstGeom>
        </p:spPr>
      </p:pic>
      <p:sp>
        <p:nvSpPr>
          <p:cNvPr id="8" name="Título 2"/>
          <p:cNvSpPr>
            <a:spLocks noGrp="1"/>
          </p:cNvSpPr>
          <p:nvPr>
            <p:ph type="title"/>
          </p:nvPr>
        </p:nvSpPr>
        <p:spPr>
          <a:xfrm>
            <a:off x="-31531" y="-12621"/>
            <a:ext cx="9175531" cy="1143000"/>
          </a:xfrm>
          <a:solidFill>
            <a:srgbClr val="002060"/>
          </a:solidFill>
        </p:spPr>
        <p:txBody>
          <a:bodyPr>
            <a:normAutofit/>
          </a:bodyPr>
          <a:lstStyle/>
          <a:p>
            <a:r>
              <a:rPr lang="en-US" sz="3600" dirty="0">
                <a:solidFill>
                  <a:schemeClr val="bg1"/>
                </a:solidFill>
                <a:latin typeface="Sketch Rockwell" pitchFamily="2" charset="0"/>
              </a:rPr>
              <a:t>This kid finished the course with me!</a:t>
            </a:r>
            <a:endParaRPr lang="pt-BR" dirty="0">
              <a:solidFill>
                <a:schemeClr val="bg1"/>
              </a:solidFill>
            </a:endParaRPr>
          </a:p>
        </p:txBody>
      </p:sp>
      <p:sp>
        <p:nvSpPr>
          <p:cNvPr id="11" name="Elipse 10"/>
          <p:cNvSpPr/>
          <p:nvPr/>
        </p:nvSpPr>
        <p:spPr>
          <a:xfrm>
            <a:off x="3995936" y="1567998"/>
            <a:ext cx="1656184" cy="172819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48798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49" y="1169986"/>
            <a:ext cx="7631113" cy="568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2"/>
          <p:cNvSpPr>
            <a:spLocks noGrp="1"/>
          </p:cNvSpPr>
          <p:nvPr>
            <p:ph type="title"/>
          </p:nvPr>
        </p:nvSpPr>
        <p:spPr>
          <a:xfrm>
            <a:off x="0" y="-12621"/>
            <a:ext cx="9144000" cy="1143000"/>
          </a:xfrm>
          <a:solidFill>
            <a:srgbClr val="002060"/>
          </a:solidFill>
        </p:spPr>
        <p:txBody>
          <a:bodyPr>
            <a:normAutofit/>
          </a:bodyPr>
          <a:lstStyle/>
          <a:p>
            <a:r>
              <a:rPr lang="en-US" sz="3600" dirty="0" err="1">
                <a:latin typeface="Sketch Rockwell" pitchFamily="2" charset="0"/>
                <a:hlinkClick r:id="rId4"/>
              </a:rPr>
              <a:t>PyMan</a:t>
            </a:r>
            <a:r>
              <a:rPr lang="en-US" sz="3600" dirty="0">
                <a:latin typeface="Sketch Rockwell" pitchFamily="2" charset="0"/>
                <a:hlinkClick r:id="rId4"/>
              </a:rPr>
              <a:t> = Python </a:t>
            </a:r>
            <a:r>
              <a:rPr lang="en-US" sz="3600" dirty="0" err="1">
                <a:latin typeface="Sketch Rockwell" pitchFamily="2" charset="0"/>
                <a:hlinkClick r:id="rId4"/>
              </a:rPr>
              <a:t>Pacman</a:t>
            </a:r>
            <a:endParaRPr lang="en-US" sz="3600" dirty="0">
              <a:latin typeface="Sketch Rockwell" pitchFamily="2" charset="0"/>
            </a:endParaRPr>
          </a:p>
        </p:txBody>
      </p:sp>
    </p:spTree>
    <p:extLst>
      <p:ext uri="{BB962C8B-B14F-4D97-AF65-F5344CB8AC3E}">
        <p14:creationId xmlns:p14="http://schemas.microsoft.com/office/powerpoint/2010/main" val="613379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57" y="980727"/>
            <a:ext cx="9351262" cy="7013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2"/>
          <p:cNvSpPr>
            <a:spLocks noGrp="1"/>
          </p:cNvSpPr>
          <p:nvPr>
            <p:ph type="title"/>
          </p:nvPr>
        </p:nvSpPr>
        <p:spPr>
          <a:xfrm>
            <a:off x="0" y="-12621"/>
            <a:ext cx="9144000" cy="1143000"/>
          </a:xfrm>
          <a:solidFill>
            <a:srgbClr val="002060"/>
          </a:solidFill>
        </p:spPr>
        <p:txBody>
          <a:bodyPr>
            <a:normAutofit/>
          </a:bodyPr>
          <a:lstStyle/>
          <a:p>
            <a:r>
              <a:rPr lang="en-US" sz="3600" dirty="0">
                <a:latin typeface="Sketch Rockwell" pitchFamily="2" charset="0"/>
                <a:hlinkClick r:id="rId4"/>
              </a:rPr>
              <a:t>Rice Racer</a:t>
            </a:r>
            <a:endParaRPr lang="en-US" sz="3600" dirty="0">
              <a:latin typeface="Sketch Rockwell" pitchFamily="2" charset="0"/>
            </a:endParaRPr>
          </a:p>
        </p:txBody>
      </p:sp>
    </p:spTree>
    <p:extLst>
      <p:ext uri="{BB962C8B-B14F-4D97-AF65-F5344CB8AC3E}">
        <p14:creationId xmlns:p14="http://schemas.microsoft.com/office/powerpoint/2010/main" val="2004771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0" y="-12621"/>
            <a:ext cx="9144000" cy="1143000"/>
          </a:xfrm>
          <a:solidFill>
            <a:srgbClr val="002060"/>
          </a:solidFill>
        </p:spPr>
        <p:txBody>
          <a:bodyPr>
            <a:normAutofit/>
          </a:bodyPr>
          <a:lstStyle/>
          <a:p>
            <a:r>
              <a:rPr lang="en-US" sz="3600" dirty="0">
                <a:latin typeface="Sketch Rockwell" pitchFamily="2" charset="0"/>
                <a:hlinkClick r:id="rId3"/>
              </a:rPr>
              <a:t>Star Wars</a:t>
            </a:r>
            <a:endParaRPr lang="en-US" sz="3600" dirty="0">
              <a:latin typeface="Sketch Rockwell" pitchFamily="2"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401523"/>
            <a:ext cx="8517088"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92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0" y="-12621"/>
            <a:ext cx="9144000" cy="1143000"/>
          </a:xfrm>
          <a:solidFill>
            <a:srgbClr val="002060"/>
          </a:solidFill>
        </p:spPr>
        <p:txBody>
          <a:bodyPr>
            <a:normAutofit/>
          </a:bodyPr>
          <a:lstStyle/>
          <a:p>
            <a:r>
              <a:rPr lang="en-US" sz="3600" dirty="0">
                <a:latin typeface="Sketch Rockwell" pitchFamily="2" charset="0"/>
                <a:hlinkClick r:id="rId3"/>
              </a:rPr>
              <a:t>Tower </a:t>
            </a:r>
            <a:r>
              <a:rPr lang="en-US" sz="3600" dirty="0" err="1">
                <a:latin typeface="Sketch Rockwell" pitchFamily="2" charset="0"/>
                <a:hlinkClick r:id="rId3"/>
              </a:rPr>
              <a:t>Defence</a:t>
            </a:r>
            <a:endParaRPr lang="en-US" sz="3600" dirty="0">
              <a:latin typeface="Sketch Rockwell" pitchFamily="2"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484784"/>
            <a:ext cx="7889652" cy="468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92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0" y="-12621"/>
            <a:ext cx="9144000" cy="1143000"/>
          </a:xfrm>
          <a:solidFill>
            <a:srgbClr val="002060"/>
          </a:solidFill>
        </p:spPr>
        <p:txBody>
          <a:bodyPr>
            <a:normAutofit/>
          </a:bodyPr>
          <a:lstStyle/>
          <a:p>
            <a:r>
              <a:rPr lang="en-US" sz="3600" dirty="0" err="1">
                <a:latin typeface="Sketch Rockwell" pitchFamily="2" charset="0"/>
                <a:hlinkClick r:id="rId3"/>
              </a:rPr>
              <a:t>Py</a:t>
            </a:r>
            <a:r>
              <a:rPr lang="en-US" sz="3600" dirty="0">
                <a:latin typeface="Sketch Rockwell" pitchFamily="2" charset="0"/>
                <a:hlinkClick r:id="rId3"/>
              </a:rPr>
              <a:t>*</a:t>
            </a:r>
            <a:r>
              <a:rPr lang="en-US" sz="3600" dirty="0" err="1">
                <a:latin typeface="Sketch Rockwell" pitchFamily="2" charset="0"/>
                <a:hlinkClick r:id="rId3"/>
              </a:rPr>
              <a:t>bert</a:t>
            </a:r>
            <a:r>
              <a:rPr lang="en-US" sz="3600" dirty="0">
                <a:latin typeface="Sketch Rockwell" pitchFamily="2" charset="0"/>
                <a:hlinkClick r:id="rId3"/>
              </a:rPr>
              <a:t> = Python Q*</a:t>
            </a:r>
            <a:r>
              <a:rPr lang="en-US" sz="3600" dirty="0" err="1">
                <a:latin typeface="Sketch Rockwell" pitchFamily="2" charset="0"/>
                <a:hlinkClick r:id="rId3"/>
              </a:rPr>
              <a:t>bert</a:t>
            </a:r>
            <a:r>
              <a:rPr lang="en-US" sz="3600" dirty="0">
                <a:latin typeface="Sketch Rockwell" pitchFamily="2" charset="0"/>
                <a:hlinkClick r:id="rId3"/>
              </a:rPr>
              <a:t> </a:t>
            </a:r>
            <a:endParaRPr lang="en-US" sz="3600" dirty="0">
              <a:latin typeface="Sketch Rockwell" pitchFamily="2" charset="0"/>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22" y="1360311"/>
            <a:ext cx="8160907"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9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2" y="-12621"/>
            <a:ext cx="9144002" cy="1143000"/>
          </a:xfrm>
          <a:solidFill>
            <a:srgbClr val="002060"/>
          </a:solidFill>
        </p:spPr>
        <p:txBody>
          <a:bodyPr>
            <a:normAutofit/>
          </a:bodyPr>
          <a:lstStyle/>
          <a:p>
            <a:r>
              <a:rPr lang="en-US" sz="3600" dirty="0">
                <a:solidFill>
                  <a:schemeClr val="bg1"/>
                </a:solidFill>
                <a:latin typeface="Sketch Rockwell" pitchFamily="2" charset="0"/>
              </a:rPr>
              <a:t>I recommend the course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138808"/>
            <a:ext cx="9144001" cy="48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503546" y="5976460"/>
            <a:ext cx="8136904" cy="523220"/>
          </a:xfrm>
          <a:prstGeom prst="rect">
            <a:avLst/>
          </a:prstGeom>
          <a:noFill/>
        </p:spPr>
        <p:txBody>
          <a:bodyPr wrap="square" rtlCol="0">
            <a:spAutoFit/>
          </a:bodyPr>
          <a:lstStyle/>
          <a:p>
            <a:pPr algn="ctr"/>
            <a:r>
              <a:rPr lang="pt-BR" sz="2800" b="1" dirty="0">
                <a:hlinkClick r:id="rId4"/>
              </a:rPr>
              <a:t>https://www.coursera.org/course/interactivepython</a:t>
            </a:r>
            <a:endParaRPr lang="pt-BR" sz="2800" b="1" dirty="0"/>
          </a:p>
        </p:txBody>
      </p:sp>
    </p:spTree>
    <p:extLst>
      <p:ext uri="{BB962C8B-B14F-4D97-AF65-F5344CB8AC3E}">
        <p14:creationId xmlns:p14="http://schemas.microsoft.com/office/powerpoint/2010/main" val="126616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p:cNvSpPr>
            <a:spLocks noGrp="1"/>
          </p:cNvSpPr>
          <p:nvPr>
            <p:ph type="title"/>
          </p:nvPr>
        </p:nvSpPr>
        <p:spPr>
          <a:xfrm>
            <a:off x="4298" y="-12621"/>
            <a:ext cx="9139702" cy="1143000"/>
          </a:xfrm>
          <a:solidFill>
            <a:srgbClr val="002060"/>
          </a:solidFill>
        </p:spPr>
        <p:txBody>
          <a:bodyPr/>
          <a:lstStyle/>
          <a:p>
            <a:r>
              <a:rPr lang="pt-BR" dirty="0">
                <a:solidFill>
                  <a:schemeClr val="bg1"/>
                </a:solidFill>
              </a:rPr>
              <a:t>Python: quem usa</a:t>
            </a:r>
          </a:p>
        </p:txBody>
      </p:sp>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3801782"/>
            <a:ext cx="3468216" cy="2601162"/>
          </a:xfrm>
          <a:prstGeom prst="rect">
            <a:avLst/>
          </a:prstGeom>
        </p:spPr>
      </p:pic>
      <p:pic>
        <p:nvPicPr>
          <p:cNvPr id="16" name="Imagem 15" descr="apple-logo.jpeg"/>
          <p:cNvPicPr>
            <a:picLocks noChangeAspect="1"/>
          </p:cNvPicPr>
          <p:nvPr/>
        </p:nvPicPr>
        <p:blipFill>
          <a:blip r:embed="rId3" cstate="print"/>
          <a:stretch>
            <a:fillRect/>
          </a:stretch>
        </p:blipFill>
        <p:spPr>
          <a:xfrm>
            <a:off x="2807962" y="2562937"/>
            <a:ext cx="1131215" cy="1325361"/>
          </a:xfrm>
          <a:prstGeom prst="rect">
            <a:avLst/>
          </a:prstGeom>
        </p:spPr>
      </p:pic>
      <p:pic>
        <p:nvPicPr>
          <p:cNvPr id="17" name="Imagem 16" descr="the-walt-disney-company.jpg"/>
          <p:cNvPicPr>
            <a:picLocks noChangeAspect="1"/>
          </p:cNvPicPr>
          <p:nvPr/>
        </p:nvPicPr>
        <p:blipFill>
          <a:blip r:embed="rId4" cstate="print"/>
          <a:stretch>
            <a:fillRect/>
          </a:stretch>
        </p:blipFill>
        <p:spPr>
          <a:xfrm>
            <a:off x="3505220" y="1357522"/>
            <a:ext cx="2722964" cy="1008112"/>
          </a:xfrm>
          <a:prstGeom prst="rect">
            <a:avLst/>
          </a:prstGeom>
        </p:spPr>
      </p:pic>
      <p:pic>
        <p:nvPicPr>
          <p:cNvPr id="18" name="Imagem 17" descr="ubuntulogo.png"/>
          <p:cNvPicPr>
            <a:picLocks noChangeAspect="1"/>
          </p:cNvPicPr>
          <p:nvPr/>
        </p:nvPicPr>
        <p:blipFill>
          <a:blip r:embed="rId5" cstate="print"/>
          <a:stretch>
            <a:fillRect/>
          </a:stretch>
        </p:blipFill>
        <p:spPr>
          <a:xfrm>
            <a:off x="467543" y="5569905"/>
            <a:ext cx="3240360" cy="844091"/>
          </a:xfrm>
          <a:prstGeom prst="rect">
            <a:avLst/>
          </a:prstGeom>
        </p:spPr>
      </p:pic>
      <p:pic>
        <p:nvPicPr>
          <p:cNvPr id="19" name="Imagem 18" descr="NASA-Logo.png"/>
          <p:cNvPicPr>
            <a:picLocks noChangeAspect="1"/>
          </p:cNvPicPr>
          <p:nvPr/>
        </p:nvPicPr>
        <p:blipFill>
          <a:blip r:embed="rId6" cstate="print"/>
          <a:stretch>
            <a:fillRect/>
          </a:stretch>
        </p:blipFill>
        <p:spPr>
          <a:xfrm>
            <a:off x="5364088" y="5445224"/>
            <a:ext cx="1512168" cy="1257200"/>
          </a:xfrm>
          <a:prstGeom prst="rect">
            <a:avLst/>
          </a:prstGeom>
        </p:spPr>
      </p:pic>
      <p:pic>
        <p:nvPicPr>
          <p:cNvPr id="20" name="Imagem 19" descr="red_hat_logo.png"/>
          <p:cNvPicPr>
            <a:picLocks noChangeAspect="1"/>
          </p:cNvPicPr>
          <p:nvPr/>
        </p:nvPicPr>
        <p:blipFill>
          <a:blip r:embed="rId7" cstate="print"/>
          <a:stretch>
            <a:fillRect/>
          </a:stretch>
        </p:blipFill>
        <p:spPr>
          <a:xfrm>
            <a:off x="473831" y="1357522"/>
            <a:ext cx="2655406" cy="864096"/>
          </a:xfrm>
          <a:prstGeom prst="rect">
            <a:avLst/>
          </a:prstGeom>
        </p:spPr>
      </p:pic>
      <p:pic>
        <p:nvPicPr>
          <p:cNvPr id="21" name="Imagem 20" descr="mit-logo-words1.jpg"/>
          <p:cNvPicPr>
            <a:picLocks noChangeAspect="1"/>
          </p:cNvPicPr>
          <p:nvPr/>
        </p:nvPicPr>
        <p:blipFill>
          <a:blip r:embed="rId8" cstate="print"/>
          <a:stretch>
            <a:fillRect/>
          </a:stretch>
        </p:blipFill>
        <p:spPr>
          <a:xfrm>
            <a:off x="5831632" y="2423426"/>
            <a:ext cx="3312368" cy="1019190"/>
          </a:xfrm>
          <a:prstGeom prst="rect">
            <a:avLst/>
          </a:prstGeom>
        </p:spPr>
      </p:pic>
      <p:pic>
        <p:nvPicPr>
          <p:cNvPr id="22" name="Imagem 21" descr="Berkeley.jpg"/>
          <p:cNvPicPr>
            <a:picLocks noChangeAspect="1"/>
          </p:cNvPicPr>
          <p:nvPr/>
        </p:nvPicPr>
        <p:blipFill>
          <a:blip r:embed="rId9" cstate="print"/>
          <a:stretch>
            <a:fillRect/>
          </a:stretch>
        </p:blipFill>
        <p:spPr>
          <a:xfrm>
            <a:off x="442255" y="2634586"/>
            <a:ext cx="2160241" cy="1555373"/>
          </a:xfrm>
          <a:prstGeom prst="rect">
            <a:avLst/>
          </a:prstGeom>
        </p:spPr>
      </p:pic>
      <p:pic>
        <p:nvPicPr>
          <p:cNvPr id="23" name="Imagem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88224" y="1328451"/>
            <a:ext cx="2088232" cy="922238"/>
          </a:xfrm>
          <a:prstGeom prst="rect">
            <a:avLst/>
          </a:prstGeom>
        </p:spPr>
      </p:pic>
      <p:pic>
        <p:nvPicPr>
          <p:cNvPr id="24" name="Imagem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7196" y="3864577"/>
            <a:ext cx="1427173" cy="1427173"/>
          </a:xfrm>
          <a:prstGeom prst="rect">
            <a:avLst/>
          </a:prstGeom>
        </p:spPr>
      </p:pic>
      <p:pic>
        <p:nvPicPr>
          <p:cNvPr id="25" name="Imagem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69768" y="4296280"/>
            <a:ext cx="2523728" cy="995470"/>
          </a:xfrm>
          <a:prstGeom prst="rect">
            <a:avLst/>
          </a:prstGeom>
        </p:spPr>
      </p:pic>
      <p:pic>
        <p:nvPicPr>
          <p:cNvPr id="2" name="Imagem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4141" y="2634586"/>
            <a:ext cx="1396757" cy="1396757"/>
          </a:xfrm>
          <a:prstGeom prst="rect">
            <a:avLst/>
          </a:prstGeom>
        </p:spPr>
      </p:pic>
    </p:spTree>
    <p:extLst>
      <p:ext uri="{BB962C8B-B14F-4D97-AF65-F5344CB8AC3E}">
        <p14:creationId xmlns:p14="http://schemas.microsoft.com/office/powerpoint/2010/main" val="1640369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2" y="-12621"/>
            <a:ext cx="9144002" cy="1143000"/>
          </a:xfrm>
          <a:solidFill>
            <a:srgbClr val="002060"/>
          </a:solidFill>
        </p:spPr>
        <p:txBody>
          <a:bodyPr>
            <a:normAutofit/>
          </a:bodyPr>
          <a:lstStyle/>
          <a:p>
            <a:r>
              <a:rPr lang="en-US" sz="3600">
                <a:solidFill>
                  <a:schemeClr val="bg1"/>
                </a:solidFill>
                <a:latin typeface="Sketch Rockwell" pitchFamily="2" charset="0"/>
              </a:rPr>
              <a:t>Desktop Demo</a:t>
            </a:r>
            <a:endParaRPr lang="en-US" sz="3600" dirty="0">
              <a:solidFill>
                <a:schemeClr val="bg1"/>
              </a:solidFill>
              <a:latin typeface="Sketch Rockwell"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9" y="1531991"/>
            <a:ext cx="8280920" cy="5326009"/>
          </a:xfrm>
          <a:prstGeom prst="rect">
            <a:avLst/>
          </a:prstGeom>
        </p:spPr>
      </p:pic>
    </p:spTree>
    <p:extLst>
      <p:ext uri="{BB962C8B-B14F-4D97-AF65-F5344CB8AC3E}">
        <p14:creationId xmlns:p14="http://schemas.microsoft.com/office/powerpoint/2010/main" val="1998561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28724-C8A0-464C-BD01-CEC674C1BA95}"/>
              </a:ext>
            </a:extLst>
          </p:cNvPr>
          <p:cNvSpPr>
            <a:spLocks noGrp="1"/>
          </p:cNvSpPr>
          <p:nvPr>
            <p:ph type="ctrTitle"/>
          </p:nvPr>
        </p:nvSpPr>
        <p:spPr>
          <a:xfrm>
            <a:off x="685800" y="908720"/>
            <a:ext cx="7772400" cy="1470025"/>
          </a:xfrm>
        </p:spPr>
        <p:txBody>
          <a:bodyPr>
            <a:normAutofit/>
          </a:bodyPr>
          <a:lstStyle/>
          <a:p>
            <a:r>
              <a:rPr lang="pt-BR" sz="5400" dirty="0"/>
              <a:t>Fernando Masanori</a:t>
            </a:r>
          </a:p>
        </p:txBody>
      </p:sp>
      <p:sp>
        <p:nvSpPr>
          <p:cNvPr id="4" name="Espaço Reservado para Conteúdo 2">
            <a:extLst>
              <a:ext uri="{FF2B5EF4-FFF2-40B4-BE49-F238E27FC236}">
                <a16:creationId xmlns:a16="http://schemas.microsoft.com/office/drawing/2014/main" id="{53D031A5-8FD8-490B-BB34-47612217F313}"/>
              </a:ext>
            </a:extLst>
          </p:cNvPr>
          <p:cNvSpPr txBox="1">
            <a:spLocks noGrp="1"/>
          </p:cNvSpPr>
          <p:nvPr>
            <p:ph type="subTitle" idx="1"/>
          </p:nvPr>
        </p:nvSpPr>
        <p:spPr>
          <a:xfrm>
            <a:off x="575556" y="2636912"/>
            <a:ext cx="7992888" cy="1752600"/>
          </a:xfrm>
          <a:prstGeom prst="rect">
            <a:avLst/>
          </a:prstGeom>
        </p:spPr>
        <p:txBody>
          <a:bodyPr vert="horz" lIns="91440" tIns="45720" rIns="91440" bIns="45720" rtlCol="0">
            <a:normAutofit fontScale="92500" lnSpcReduction="10000"/>
          </a:bodyPr>
          <a:lstStyle/>
          <a:p>
            <a:pPr marL="342900" lvl="0" indent="-342900" algn="ctr">
              <a:spcBef>
                <a:spcPct val="20000"/>
              </a:spcBef>
            </a:pPr>
            <a:r>
              <a:rPr lang="pt-BR" sz="5400" dirty="0">
                <a:solidFill>
                  <a:schemeClr val="tx2">
                    <a:lumMod val="75000"/>
                  </a:schemeClr>
                </a:solidFill>
                <a:latin typeface="Sketch Rockwell" pitchFamily="2" charset="0"/>
              </a:rPr>
              <a:t>linktr.ee/</a:t>
            </a:r>
            <a:r>
              <a:rPr lang="pt-BR" sz="5400" dirty="0" err="1">
                <a:solidFill>
                  <a:schemeClr val="tx2">
                    <a:lumMod val="75000"/>
                  </a:schemeClr>
                </a:solidFill>
                <a:latin typeface="Sketch Rockwell" pitchFamily="2" charset="0"/>
              </a:rPr>
              <a:t>fmasanori</a:t>
            </a:r>
            <a:endParaRPr lang="pt-BR" sz="5400" dirty="0">
              <a:solidFill>
                <a:schemeClr val="tx2">
                  <a:lumMod val="75000"/>
                </a:schemeClr>
              </a:solidFill>
              <a:latin typeface="Sketch Rockwell" pitchFamily="2" charset="0"/>
            </a:endParaRPr>
          </a:p>
          <a:p>
            <a:pPr marL="342900" lvl="0" indent="-342900" algn="ctr">
              <a:spcBef>
                <a:spcPct val="20000"/>
              </a:spcBef>
            </a:pPr>
            <a:r>
              <a:rPr lang="pt-BR" sz="5400" dirty="0">
                <a:solidFill>
                  <a:schemeClr val="tx2">
                    <a:lumMod val="75000"/>
                  </a:schemeClr>
                </a:solidFill>
                <a:latin typeface="Sketch Rockwell" pitchFamily="2" charset="0"/>
              </a:rPr>
              <a:t>bit.ly/PPZPythonExercicios</a:t>
            </a:r>
          </a:p>
        </p:txBody>
      </p:sp>
    </p:spTree>
    <p:extLst>
      <p:ext uri="{BB962C8B-B14F-4D97-AF65-F5344CB8AC3E}">
        <p14:creationId xmlns:p14="http://schemas.microsoft.com/office/powerpoint/2010/main" val="200199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C31CF93-36F1-4C55-85CC-BA735B5B00C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Segundo Lugar </a:t>
            </a:r>
            <a:r>
              <a:rPr lang="en-US" sz="2800" kern="1200" dirty="0" err="1">
                <a:solidFill>
                  <a:schemeClr val="bg1"/>
                </a:solidFill>
                <a:latin typeface="+mj-lt"/>
                <a:ea typeface="+mj-ea"/>
                <a:cs typeface="+mj-cs"/>
              </a:rPr>
              <a:t>Tiobe</a:t>
            </a:r>
            <a:r>
              <a:rPr lang="en-US" sz="2800" kern="1200" dirty="0">
                <a:solidFill>
                  <a:schemeClr val="bg1"/>
                </a:solidFill>
                <a:latin typeface="+mj-lt"/>
                <a:ea typeface="+mj-ea"/>
                <a:cs typeface="+mj-cs"/>
              </a:rPr>
              <a:t> Index</a:t>
            </a:r>
          </a:p>
        </p:txBody>
      </p:sp>
      <p:pic>
        <p:nvPicPr>
          <p:cNvPr id="7" name="Imagem 6">
            <a:extLst>
              <a:ext uri="{FF2B5EF4-FFF2-40B4-BE49-F238E27FC236}">
                <a16:creationId xmlns:a16="http://schemas.microsoft.com/office/drawing/2014/main" id="{76EDC6E4-675C-403E-A105-80814C420183}"/>
              </a:ext>
            </a:extLst>
          </p:cNvPr>
          <p:cNvPicPr>
            <a:picLocks noChangeAspect="1"/>
          </p:cNvPicPr>
          <p:nvPr/>
        </p:nvPicPr>
        <p:blipFill>
          <a:blip r:embed="rId2"/>
          <a:stretch>
            <a:fillRect/>
          </a:stretch>
        </p:blipFill>
        <p:spPr>
          <a:xfrm>
            <a:off x="482600" y="2280056"/>
            <a:ext cx="8178799" cy="3184540"/>
          </a:xfrm>
          <a:prstGeom prst="rect">
            <a:avLst/>
          </a:prstGeom>
        </p:spPr>
      </p:pic>
    </p:spTree>
    <p:extLst>
      <p:ext uri="{BB962C8B-B14F-4D97-AF65-F5344CB8AC3E}">
        <p14:creationId xmlns:p14="http://schemas.microsoft.com/office/powerpoint/2010/main" val="74532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60" y="984832"/>
            <a:ext cx="8017679" cy="5154223"/>
          </a:xfrm>
          <a:prstGeom prst="rect">
            <a:avLst/>
          </a:prstGeom>
        </p:spPr>
      </p:pic>
      <p:sp>
        <p:nvSpPr>
          <p:cNvPr id="6" name="Título 2"/>
          <p:cNvSpPr>
            <a:spLocks noGrp="1"/>
          </p:cNvSpPr>
          <p:nvPr>
            <p:ph type="title"/>
          </p:nvPr>
        </p:nvSpPr>
        <p:spPr>
          <a:xfrm>
            <a:off x="0" y="-12621"/>
            <a:ext cx="9144000" cy="992335"/>
          </a:xfrm>
          <a:solidFill>
            <a:srgbClr val="002060"/>
          </a:solidFill>
        </p:spPr>
        <p:txBody>
          <a:bodyPr>
            <a:normAutofit/>
          </a:bodyPr>
          <a:lstStyle/>
          <a:p>
            <a:r>
              <a:rPr lang="pt-BR" dirty="0" err="1">
                <a:solidFill>
                  <a:schemeClr val="bg1"/>
                </a:solidFill>
              </a:rPr>
              <a:t>Why</a:t>
            </a:r>
            <a:r>
              <a:rPr lang="pt-BR" dirty="0">
                <a:solidFill>
                  <a:schemeClr val="bg1"/>
                </a:solidFill>
              </a:rPr>
              <a:t> Python?</a:t>
            </a:r>
          </a:p>
        </p:txBody>
      </p:sp>
      <p:sp>
        <p:nvSpPr>
          <p:cNvPr id="2" name="CaixaDeTexto 1"/>
          <p:cNvSpPr txBox="1"/>
          <p:nvPr/>
        </p:nvSpPr>
        <p:spPr>
          <a:xfrm>
            <a:off x="107503" y="6150114"/>
            <a:ext cx="8928992" cy="707886"/>
          </a:xfrm>
          <a:prstGeom prst="rect">
            <a:avLst/>
          </a:prstGeom>
          <a:noFill/>
        </p:spPr>
        <p:txBody>
          <a:bodyPr wrap="square" rtlCol="0">
            <a:spAutoFit/>
          </a:bodyPr>
          <a:lstStyle/>
          <a:p>
            <a:pPr algn="ctr"/>
            <a:r>
              <a:rPr lang="pt-BR" sz="2000" dirty="0">
                <a:hlinkClick r:id="rId3"/>
              </a:rPr>
              <a:t>http://cacm.acm.org/blogs/blog-cacm/176450-python-is-now-the-most-popular-introductory-teaching-language-at-top-us-universities/fulltext</a:t>
            </a:r>
            <a:endParaRPr lang="pt-BR" sz="2000" dirty="0"/>
          </a:p>
        </p:txBody>
      </p:sp>
    </p:spTree>
    <p:extLst>
      <p:ext uri="{BB962C8B-B14F-4D97-AF65-F5344CB8AC3E}">
        <p14:creationId xmlns:p14="http://schemas.microsoft.com/office/powerpoint/2010/main" val="34072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p:cNvSpPr>
            <a:spLocks noGrp="1"/>
          </p:cNvSpPr>
          <p:nvPr>
            <p:ph type="title"/>
          </p:nvPr>
        </p:nvSpPr>
        <p:spPr>
          <a:xfrm>
            <a:off x="0" y="-12621"/>
            <a:ext cx="9144000" cy="992335"/>
          </a:xfrm>
          <a:solidFill>
            <a:srgbClr val="002060"/>
          </a:solidFill>
        </p:spPr>
        <p:txBody>
          <a:bodyPr>
            <a:normAutofit/>
          </a:bodyPr>
          <a:lstStyle/>
          <a:p>
            <a:r>
              <a:rPr lang="pt-BR" dirty="0" err="1">
                <a:solidFill>
                  <a:schemeClr val="bg1"/>
                </a:solidFill>
              </a:rPr>
              <a:t>Why</a:t>
            </a:r>
            <a:r>
              <a:rPr lang="pt-BR" dirty="0">
                <a:solidFill>
                  <a:schemeClr val="bg1"/>
                </a:solidFill>
              </a:rPr>
              <a:t> Python?</a:t>
            </a:r>
          </a:p>
        </p:txBody>
      </p:sp>
      <p:sp>
        <p:nvSpPr>
          <p:cNvPr id="5" name="CaixaDeTexto 4"/>
          <p:cNvSpPr txBox="1"/>
          <p:nvPr/>
        </p:nvSpPr>
        <p:spPr>
          <a:xfrm>
            <a:off x="215516" y="1124744"/>
            <a:ext cx="8712968" cy="5632311"/>
          </a:xfrm>
          <a:prstGeom prst="rect">
            <a:avLst/>
          </a:prstGeom>
          <a:noFill/>
        </p:spPr>
        <p:txBody>
          <a:bodyPr wrap="square" rtlCol="0">
            <a:spAutoFit/>
          </a:bodyPr>
          <a:lstStyle/>
          <a:p>
            <a:pPr algn="just"/>
            <a:r>
              <a:rPr lang="en-US" sz="3200" dirty="0"/>
              <a:t>"Results show that many aspects of traditional C-style syntax, while it has influenced a generation of programmers, exhibits problems in terms of usability for novices".</a:t>
            </a:r>
          </a:p>
          <a:p>
            <a:pPr algn="just"/>
            <a:endParaRPr lang="en-US" sz="3200" dirty="0"/>
          </a:p>
          <a:p>
            <a:pPr algn="just"/>
            <a:r>
              <a:rPr lang="en-US" sz="3200" dirty="0"/>
              <a:t>"Perl and Java did not accuracy rates significantly higher than a language with randomly generated keywords" </a:t>
            </a:r>
          </a:p>
          <a:p>
            <a:pPr algn="just"/>
            <a:endParaRPr lang="en-US" sz="3200" dirty="0"/>
          </a:p>
          <a:p>
            <a:pPr algn="ctr"/>
            <a:r>
              <a:rPr lang="en-US" sz="2400" dirty="0">
                <a:hlinkClick r:id="rId2"/>
              </a:rPr>
              <a:t>Andreas </a:t>
            </a:r>
            <a:r>
              <a:rPr lang="en-US" sz="2400" dirty="0" err="1">
                <a:hlinkClick r:id="rId2"/>
              </a:rPr>
              <a:t>Stefik</a:t>
            </a:r>
            <a:r>
              <a:rPr lang="en-US" sz="2400" dirty="0">
                <a:hlinkClick r:id="rId2"/>
              </a:rPr>
              <a:t> and Susanna Siebert: "An Empirical Investigation into Programming Language Syntax." ACM Transactions on Computing Education, 13(4), Nov. 2013.</a:t>
            </a:r>
            <a:endParaRPr lang="en-US" sz="2400" dirty="0"/>
          </a:p>
        </p:txBody>
      </p:sp>
    </p:spTree>
    <p:extLst>
      <p:ext uri="{BB962C8B-B14F-4D97-AF65-F5344CB8AC3E}">
        <p14:creationId xmlns:p14="http://schemas.microsoft.com/office/powerpoint/2010/main" val="166801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7424"/>
            <a:ext cx="9150941" cy="6063574"/>
          </a:xfrm>
          <a:prstGeom prst="rect">
            <a:avLst/>
          </a:prstGeom>
        </p:spPr>
      </p:pic>
      <p:sp>
        <p:nvSpPr>
          <p:cNvPr id="3" name="CaixaDeTexto 2"/>
          <p:cNvSpPr txBox="1"/>
          <p:nvPr/>
        </p:nvSpPr>
        <p:spPr>
          <a:xfrm>
            <a:off x="-21373" y="4316256"/>
            <a:ext cx="9165373" cy="2554545"/>
          </a:xfrm>
          <a:prstGeom prst="rect">
            <a:avLst/>
          </a:prstGeom>
          <a:solidFill>
            <a:schemeClr val="bg1"/>
          </a:solidFill>
        </p:spPr>
        <p:txBody>
          <a:bodyPr wrap="square" rtlCol="0">
            <a:spAutoFit/>
          </a:bodyPr>
          <a:lstStyle/>
          <a:p>
            <a:pPr algn="just"/>
            <a:r>
              <a:rPr lang="en-US" sz="3200" dirty="0"/>
              <a:t>The most common fault in computer classes is to emphasize the rules of specific programming languages, instead of to emphasize the algorithms that are being expressed in those languages. D. Knuth interview at People of ACM, June, 2014.</a:t>
            </a:r>
          </a:p>
        </p:txBody>
      </p:sp>
    </p:spTree>
    <p:extLst>
      <p:ext uri="{BB962C8B-B14F-4D97-AF65-F5344CB8AC3E}">
        <p14:creationId xmlns:p14="http://schemas.microsoft.com/office/powerpoint/2010/main" val="30403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649712" y="4581128"/>
            <a:ext cx="7848872" cy="584775"/>
          </a:xfrm>
          <a:prstGeom prst="rect">
            <a:avLst/>
          </a:prstGeom>
          <a:noFill/>
        </p:spPr>
        <p:txBody>
          <a:bodyPr wrap="square" rtlCol="0">
            <a:spAutoFit/>
          </a:bodyPr>
          <a:lstStyle/>
          <a:p>
            <a:pPr algn="ctr"/>
            <a:r>
              <a:rPr lang="pt-BR" sz="3200" dirty="0">
                <a:hlinkClick r:id="rId3"/>
              </a:rPr>
              <a:t>http://www.python.org/psf/diversity/</a:t>
            </a:r>
            <a:endParaRPr lang="pt-BR" sz="3200" dirty="0"/>
          </a:p>
        </p:txBody>
      </p:sp>
      <p:sp>
        <p:nvSpPr>
          <p:cNvPr id="3" name="CaixaDeTexto 2"/>
          <p:cNvSpPr txBox="1"/>
          <p:nvPr/>
        </p:nvSpPr>
        <p:spPr>
          <a:xfrm>
            <a:off x="486620" y="1268760"/>
            <a:ext cx="8175057" cy="3046988"/>
          </a:xfrm>
          <a:prstGeom prst="rect">
            <a:avLst/>
          </a:prstGeom>
          <a:noFill/>
        </p:spPr>
        <p:txBody>
          <a:bodyPr wrap="square" rtlCol="0">
            <a:spAutoFit/>
          </a:bodyPr>
          <a:lstStyle/>
          <a:p>
            <a:pPr algn="ctr"/>
            <a:r>
              <a:rPr lang="pt-BR" sz="4800" dirty="0">
                <a:latin typeface="+mj-lt"/>
              </a:rPr>
              <a:t>“</a:t>
            </a:r>
            <a:r>
              <a:rPr lang="pt-BR" sz="4800" dirty="0" err="1">
                <a:latin typeface="+mj-lt"/>
              </a:rPr>
              <a:t>We</a:t>
            </a:r>
            <a:r>
              <a:rPr lang="pt-BR" sz="4800" dirty="0">
                <a:latin typeface="+mj-lt"/>
              </a:rPr>
              <a:t> </a:t>
            </a:r>
            <a:r>
              <a:rPr lang="pt-BR" sz="4800" dirty="0" err="1">
                <a:latin typeface="+mj-lt"/>
              </a:rPr>
              <a:t>want</a:t>
            </a:r>
            <a:r>
              <a:rPr lang="pt-BR" sz="4800" dirty="0">
                <a:latin typeface="+mj-lt"/>
              </a:rPr>
              <a:t> </a:t>
            </a:r>
            <a:r>
              <a:rPr lang="pt-BR" sz="4800" dirty="0" err="1">
                <a:latin typeface="+mj-lt"/>
              </a:rPr>
              <a:t>our</a:t>
            </a:r>
            <a:r>
              <a:rPr lang="pt-BR" sz="4800" dirty="0">
                <a:latin typeface="+mj-lt"/>
              </a:rPr>
              <a:t> </a:t>
            </a:r>
            <a:r>
              <a:rPr lang="pt-BR" sz="4800" dirty="0" err="1">
                <a:latin typeface="+mj-lt"/>
              </a:rPr>
              <a:t>community</a:t>
            </a:r>
            <a:r>
              <a:rPr lang="pt-BR" sz="4800" dirty="0">
                <a:latin typeface="+mj-lt"/>
              </a:rPr>
              <a:t> </a:t>
            </a:r>
            <a:r>
              <a:rPr lang="pt-BR" sz="4800" dirty="0" err="1">
                <a:latin typeface="+mj-lt"/>
              </a:rPr>
              <a:t>to</a:t>
            </a:r>
            <a:r>
              <a:rPr lang="pt-BR" sz="4800" dirty="0">
                <a:latin typeface="+mj-lt"/>
              </a:rPr>
              <a:t> </a:t>
            </a:r>
            <a:r>
              <a:rPr lang="pt-BR" sz="4800" dirty="0" err="1">
                <a:latin typeface="+mj-lt"/>
              </a:rPr>
              <a:t>be</a:t>
            </a:r>
            <a:r>
              <a:rPr lang="pt-BR" sz="4800" dirty="0">
                <a:latin typeface="+mj-lt"/>
              </a:rPr>
              <a:t> more </a:t>
            </a:r>
            <a:r>
              <a:rPr lang="pt-BR" sz="4800" dirty="0" err="1">
                <a:latin typeface="+mj-lt"/>
              </a:rPr>
              <a:t>diverse</a:t>
            </a:r>
            <a:r>
              <a:rPr lang="pt-BR" sz="4800" dirty="0">
                <a:latin typeface="+mj-lt"/>
              </a:rPr>
              <a:t>: </a:t>
            </a:r>
            <a:r>
              <a:rPr lang="pt-BR" sz="4800" dirty="0" err="1">
                <a:latin typeface="+mj-lt"/>
              </a:rPr>
              <a:t>whoever</a:t>
            </a:r>
            <a:r>
              <a:rPr lang="pt-BR" sz="4800" dirty="0">
                <a:latin typeface="+mj-lt"/>
              </a:rPr>
              <a:t> </a:t>
            </a:r>
            <a:r>
              <a:rPr lang="pt-BR" sz="4800" dirty="0" err="1">
                <a:latin typeface="+mj-lt"/>
              </a:rPr>
              <a:t>you</a:t>
            </a:r>
            <a:r>
              <a:rPr lang="pt-BR" sz="4800" dirty="0">
                <a:latin typeface="+mj-lt"/>
              </a:rPr>
              <a:t> are, </a:t>
            </a:r>
            <a:r>
              <a:rPr lang="pt-BR" sz="4800" dirty="0" err="1">
                <a:latin typeface="+mj-lt"/>
              </a:rPr>
              <a:t>and</a:t>
            </a:r>
            <a:r>
              <a:rPr lang="pt-BR" sz="4800" dirty="0">
                <a:latin typeface="+mj-lt"/>
              </a:rPr>
              <a:t> </a:t>
            </a:r>
            <a:r>
              <a:rPr lang="pt-BR" sz="4800" dirty="0" err="1">
                <a:latin typeface="+mj-lt"/>
              </a:rPr>
              <a:t>whatever</a:t>
            </a:r>
            <a:r>
              <a:rPr lang="pt-BR" sz="4800" dirty="0">
                <a:latin typeface="+mj-lt"/>
              </a:rPr>
              <a:t> </a:t>
            </a:r>
            <a:r>
              <a:rPr lang="pt-BR" sz="4800" dirty="0" err="1">
                <a:latin typeface="+mj-lt"/>
              </a:rPr>
              <a:t>our</a:t>
            </a:r>
            <a:r>
              <a:rPr lang="pt-BR" sz="4800" dirty="0">
                <a:latin typeface="+mj-lt"/>
              </a:rPr>
              <a:t> background, </a:t>
            </a:r>
            <a:r>
              <a:rPr lang="pt-BR" sz="4800" b="1" dirty="0" err="1">
                <a:latin typeface="+mj-lt"/>
              </a:rPr>
              <a:t>we</a:t>
            </a:r>
            <a:r>
              <a:rPr lang="pt-BR" sz="4800" b="1" dirty="0">
                <a:latin typeface="+mj-lt"/>
              </a:rPr>
              <a:t> </a:t>
            </a:r>
            <a:r>
              <a:rPr lang="pt-BR" sz="4800" b="1" dirty="0" err="1">
                <a:latin typeface="+mj-lt"/>
              </a:rPr>
              <a:t>welcome</a:t>
            </a:r>
            <a:r>
              <a:rPr lang="pt-BR" sz="4800" b="1" dirty="0">
                <a:latin typeface="+mj-lt"/>
              </a:rPr>
              <a:t> </a:t>
            </a:r>
            <a:r>
              <a:rPr lang="pt-BR" sz="4800" b="1" dirty="0" err="1">
                <a:latin typeface="+mj-lt"/>
              </a:rPr>
              <a:t>you</a:t>
            </a:r>
            <a:r>
              <a:rPr lang="pt-BR" sz="4800" dirty="0">
                <a:latin typeface="+mj-lt"/>
              </a:rPr>
              <a:t>”</a:t>
            </a:r>
          </a:p>
        </p:txBody>
      </p:sp>
    </p:spTree>
    <p:extLst>
      <p:ext uri="{BB962C8B-B14F-4D97-AF65-F5344CB8AC3E}">
        <p14:creationId xmlns:p14="http://schemas.microsoft.com/office/powerpoint/2010/main" val="566364502"/>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2110</TotalTime>
  <Words>645</Words>
  <Application>Microsoft Office PowerPoint</Application>
  <PresentationFormat>Apresentação na tela (4:3)</PresentationFormat>
  <Paragraphs>96</Paragraphs>
  <Slides>41</Slides>
  <Notes>11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41</vt:i4>
      </vt:variant>
    </vt:vector>
  </HeadingPairs>
  <TitlesOfParts>
    <vt:vector size="45" baseType="lpstr">
      <vt:lpstr>Arial</vt:lpstr>
      <vt:lpstr>Calibri</vt:lpstr>
      <vt:lpstr>Sketch Rockwell</vt:lpstr>
      <vt:lpstr>Tema do Office</vt:lpstr>
      <vt:lpstr>Fernando Masanori</vt:lpstr>
      <vt:lpstr>Apresentação do PowerPoint</vt:lpstr>
      <vt:lpstr>Python: quem usa</vt:lpstr>
      <vt:lpstr>Python: quem usa</vt:lpstr>
      <vt:lpstr>Segundo Lugar Tiobe Index</vt:lpstr>
      <vt:lpstr>Why Python?</vt:lpstr>
      <vt:lpstr>Why Python?</vt:lpstr>
      <vt:lpstr>Apresentação do PowerPoint</vt:lpstr>
      <vt:lpstr>Apresentação do PowerPoint</vt:lpstr>
      <vt:lpstr>Apresentação do PowerPoint</vt:lpstr>
      <vt:lpstr>Apresentação do PowerPoint</vt:lpstr>
      <vt:lpstr>Apresentação do PowerPoint</vt:lpstr>
      <vt:lpstr>Apresentação do PowerPoint</vt:lpstr>
      <vt:lpstr>Python: quem usa</vt:lpstr>
      <vt:lpstr>Python: quem usa</vt:lpstr>
      <vt:lpstr>Python: quem usa</vt:lpstr>
      <vt:lpstr>Apresentação do PowerPoint</vt:lpstr>
      <vt:lpstr>Carnegie Mellon: Pandas3D</vt:lpstr>
      <vt:lpstr>Vale a pena?</vt:lpstr>
      <vt:lpstr>Vale a pena?</vt:lpstr>
      <vt:lpstr>pymove3D</vt:lpstr>
      <vt:lpstr>Apresentação do PowerPoint</vt:lpstr>
      <vt:lpstr>Epic win</vt:lpstr>
      <vt:lpstr>Indie games is a goal for many dev’s</vt:lpstr>
      <vt:lpstr>Indie games is a goal for many dev’s</vt:lpstr>
      <vt:lpstr>Indie games is a goal for many dev’s</vt:lpstr>
      <vt:lpstr>Games and Education</vt:lpstr>
      <vt:lpstr>What about you?</vt:lpstr>
      <vt:lpstr>Interactive Programming with Python</vt:lpstr>
      <vt:lpstr>Pong</vt:lpstr>
      <vt:lpstr>Black Jack</vt:lpstr>
      <vt:lpstr>Rice Rocks (Asteroids)</vt:lpstr>
      <vt:lpstr>This kid finished the course with me!</vt:lpstr>
      <vt:lpstr>PyMan = Python Pacman</vt:lpstr>
      <vt:lpstr>Rice Racer</vt:lpstr>
      <vt:lpstr>Star Wars</vt:lpstr>
      <vt:lpstr>Tower Defence</vt:lpstr>
      <vt:lpstr>Py*bert = Python Q*bert </vt:lpstr>
      <vt:lpstr>I recommend the course</vt:lpstr>
      <vt:lpstr>Desktop Demo</vt:lpstr>
      <vt:lpstr>Fernando Masanori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massa</dc:creator>
  <cp:lastModifiedBy>Fernando Masanori</cp:lastModifiedBy>
  <cp:revision>243</cp:revision>
  <dcterms:created xsi:type="dcterms:W3CDTF">2013-05-20T13:50:08Z</dcterms:created>
  <dcterms:modified xsi:type="dcterms:W3CDTF">2021-05-06T16:47:48Z</dcterms:modified>
</cp:coreProperties>
</file>